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sdx" ContentType="application/vnd.ms-visio.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73"/>
  </p:notesMasterIdLst>
  <p:handoutMasterIdLst>
    <p:handoutMasterId r:id="rId74"/>
  </p:handoutMasterIdLst>
  <p:sldIdLst>
    <p:sldId id="3271" r:id="rId2"/>
    <p:sldId id="2917" r:id="rId3"/>
    <p:sldId id="2525" r:id="rId4"/>
    <p:sldId id="420" r:id="rId5"/>
    <p:sldId id="3378" r:id="rId6"/>
    <p:sldId id="421" r:id="rId7"/>
    <p:sldId id="423" r:id="rId8"/>
    <p:sldId id="424" r:id="rId9"/>
    <p:sldId id="422" r:id="rId10"/>
    <p:sldId id="474" r:id="rId11"/>
    <p:sldId id="426" r:id="rId12"/>
    <p:sldId id="3379" r:id="rId13"/>
    <p:sldId id="430" r:id="rId14"/>
    <p:sldId id="3246" r:id="rId15"/>
    <p:sldId id="3338" r:id="rId16"/>
    <p:sldId id="3297" r:id="rId17"/>
    <p:sldId id="3339" r:id="rId18"/>
    <p:sldId id="3344" r:id="rId19"/>
    <p:sldId id="3345" r:id="rId20"/>
    <p:sldId id="3346" r:id="rId21"/>
    <p:sldId id="3347" r:id="rId22"/>
    <p:sldId id="3348" r:id="rId23"/>
    <p:sldId id="3349" r:id="rId24"/>
    <p:sldId id="3350" r:id="rId25"/>
    <p:sldId id="3264" r:id="rId26"/>
    <p:sldId id="3351" r:id="rId27"/>
    <p:sldId id="473" r:id="rId28"/>
    <p:sldId id="3355" r:id="rId29"/>
    <p:sldId id="3356" r:id="rId30"/>
    <p:sldId id="3357" r:id="rId31"/>
    <p:sldId id="3358" r:id="rId32"/>
    <p:sldId id="3359" r:id="rId33"/>
    <p:sldId id="3360" r:id="rId34"/>
    <p:sldId id="3287" r:id="rId35"/>
    <p:sldId id="3288" r:id="rId36"/>
    <p:sldId id="3361" r:id="rId37"/>
    <p:sldId id="438" r:id="rId38"/>
    <p:sldId id="416" r:id="rId39"/>
    <p:sldId id="3366" r:id="rId40"/>
    <p:sldId id="3362" r:id="rId41"/>
    <p:sldId id="3363" r:id="rId42"/>
    <p:sldId id="3367" r:id="rId43"/>
    <p:sldId id="440" r:id="rId44"/>
    <p:sldId id="3294" r:id="rId45"/>
    <p:sldId id="3293" r:id="rId46"/>
    <p:sldId id="3368" r:id="rId47"/>
    <p:sldId id="448" r:id="rId48"/>
    <p:sldId id="449" r:id="rId49"/>
    <p:sldId id="452" r:id="rId50"/>
    <p:sldId id="451" r:id="rId51"/>
    <p:sldId id="450" r:id="rId52"/>
    <p:sldId id="334" r:id="rId53"/>
    <p:sldId id="340" r:id="rId54"/>
    <p:sldId id="453" r:id="rId55"/>
    <p:sldId id="454" r:id="rId56"/>
    <p:sldId id="455" r:id="rId57"/>
    <p:sldId id="456" r:id="rId58"/>
    <p:sldId id="3369" r:id="rId59"/>
    <p:sldId id="457" r:id="rId60"/>
    <p:sldId id="392" r:id="rId61"/>
    <p:sldId id="393" r:id="rId62"/>
    <p:sldId id="458" r:id="rId63"/>
    <p:sldId id="459" r:id="rId64"/>
    <p:sldId id="3370" r:id="rId65"/>
    <p:sldId id="3372" r:id="rId66"/>
    <p:sldId id="267" r:id="rId67"/>
    <p:sldId id="269" r:id="rId68"/>
    <p:sldId id="3375" r:id="rId69"/>
    <p:sldId id="3376" r:id="rId70"/>
    <p:sldId id="3380" r:id="rId71"/>
    <p:sldId id="3371" r:id="rId7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453" userDrawn="1">
          <p15:clr>
            <a:srgbClr val="A4A3A4"/>
          </p15:clr>
        </p15:guide>
        <p15:guide id="3" pos="10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51D"/>
    <a:srgbClr val="004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42"/>
    <p:restoredTop sz="81453"/>
  </p:normalViewPr>
  <p:slideViewPr>
    <p:cSldViewPr>
      <p:cViewPr varScale="1">
        <p:scale>
          <a:sx n="95" d="100"/>
          <a:sy n="95" d="100"/>
        </p:scale>
        <p:origin x="1560" y="168"/>
      </p:cViewPr>
      <p:guideLst>
        <p:guide pos="3840"/>
        <p:guide orient="horz" pos="3453"/>
        <p:guide pos="10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92" y="77"/>
      </p:cViewPr>
      <p:guideLst/>
    </p:cSldViewPr>
  </p:notesViewPr>
  <p:gridSpacing cx="54000" cy="540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CA95A0-BDC5-41F2-8704-3DC81ADAA3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E84DA8-8CE1-415D-AB94-F49A8996A1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7895D-0B17-49FD-81EA-783464ED62C6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98DBE-4143-4F35-8F90-DD145D4C9F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54B5DB-3BB5-4C2F-A853-6F477F7D0D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2FB26-110E-4C78-A455-CAB12E26DD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87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D7800-4DC8-43B8-B21D-35005A2B92AA}" type="datetimeFigureOut">
              <a:rPr lang="zh-CN" altLang="en-US" smtClean="0"/>
              <a:t>2024/6/18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1B10C-A219-4168-8418-5F07AC2C82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05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64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871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2573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8515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4176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0993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9444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22947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39400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8384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533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0568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81283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37483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160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3757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29345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44383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147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5282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49435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0024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4313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35740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6009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15463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73660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63965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8382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6633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7813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10752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005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2503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3638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7186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67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79009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6456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51B10C-A219-4168-8418-5F07AC2C82BC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3052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584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42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70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373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192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5AABBF-1656-4F62-9330-CD8CA853EB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679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建筑物&#10;&#10;自动生成的说明">
            <a:extLst>
              <a:ext uri="{FF2B5EF4-FFF2-40B4-BE49-F238E27FC236}">
                <a16:creationId xmlns:a16="http://schemas.microsoft.com/office/drawing/2014/main" id="{133A512F-7935-4AA0-B8EE-327DA99E149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99AEC58-8F05-45A3-900B-EBD7DE4066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8F4F430E-61A6-4C9B-AB28-E09461FCB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7" name="内容占位符 25">
            <a:extLst>
              <a:ext uri="{FF2B5EF4-FFF2-40B4-BE49-F238E27FC236}">
                <a16:creationId xmlns:a16="http://schemas.microsoft.com/office/drawing/2014/main" id="{17E19222-08F1-4F61-ACC2-6E16BB7436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文本占位符 31">
            <a:extLst>
              <a:ext uri="{FF2B5EF4-FFF2-40B4-BE49-F238E27FC236}">
                <a16:creationId xmlns:a16="http://schemas.microsoft.com/office/drawing/2014/main" id="{5B70BAF5-028D-41B3-B9C1-DA2C824DFA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5630356-568D-4951-BB6A-685960A62A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74359" r="1346"/>
          <a:stretch/>
        </p:blipFill>
        <p:spPr>
          <a:xfrm>
            <a:off x="8870172" y="356842"/>
            <a:ext cx="3002280" cy="411617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59C00A82-D333-4159-817E-9C7380D16DA1}"/>
              </a:ext>
            </a:extLst>
          </p:cNvPr>
          <p:cNvGrpSpPr/>
          <p:nvPr/>
        </p:nvGrpSpPr>
        <p:grpSpPr>
          <a:xfrm>
            <a:off x="2328587" y="6244170"/>
            <a:ext cx="7554800" cy="406590"/>
            <a:chOff x="2328587" y="6073254"/>
            <a:chExt cx="7554800" cy="40659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2F7CF06-2AC1-461F-B3BC-23393E41E73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alphaModFix amt="50000"/>
            </a:blip>
            <a:srcRect t="9831" b="36385"/>
            <a:stretch/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7D624B0D-C38A-4A21-9289-4625DBDC6329}"/>
                </a:ext>
              </a:extLst>
            </p:cNvPr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B71D46B1-BB63-4C6F-B0CE-67B40AD7F8B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3285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31B8C26D-FDFA-4BF4-A7CF-B529B7E2DB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983387" y="6316922"/>
              <a:ext cx="900000" cy="0"/>
            </a:xfrm>
            <a:prstGeom prst="line">
              <a:avLst/>
            </a:prstGeom>
            <a:ln w="12700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D98E603D-9283-4A63-8228-31FC2A45BE6E}"/>
              </a:ext>
            </a:extLst>
          </p:cNvPr>
          <p:cNvCxnSpPr/>
          <p:nvPr/>
        </p:nvCxnSpPr>
        <p:spPr>
          <a:xfrm>
            <a:off x="2046000" y="1712549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1622BD5-1061-4C09-9A14-FD1D2E6AED4C}"/>
              </a:ext>
            </a:extLst>
          </p:cNvPr>
          <p:cNvCxnSpPr/>
          <p:nvPr/>
        </p:nvCxnSpPr>
        <p:spPr>
          <a:xfrm>
            <a:off x="2046000" y="3428810"/>
            <a:ext cx="8100000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6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版式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28ACCEA9-8D4D-47C1-AFB3-3E215258EFDB}"/>
              </a:ext>
            </a:extLst>
          </p:cNvPr>
          <p:cNvSpPr/>
          <p:nvPr/>
        </p:nvSpPr>
        <p:spPr>
          <a:xfrm>
            <a:off x="0" y="0"/>
            <a:ext cx="12191483" cy="6858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7468" y="85609"/>
            <a:ext cx="6895732" cy="538838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81368" y="1034104"/>
            <a:ext cx="11429264" cy="47618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500">
                <a:solidFill>
                  <a:schemeClr val="accent2"/>
                </a:solidFill>
              </a:defRPr>
            </a:lvl1pPr>
            <a:lvl2pPr>
              <a:lnSpc>
                <a:spcPct val="120000"/>
              </a:lnSpc>
              <a:defRPr sz="2117">
                <a:solidFill>
                  <a:schemeClr val="accent2"/>
                </a:solidFill>
              </a:defRPr>
            </a:lvl2pPr>
            <a:lvl3pPr>
              <a:lnSpc>
                <a:spcPct val="120000"/>
              </a:lnSpc>
              <a:defRPr sz="1905">
                <a:solidFill>
                  <a:schemeClr val="accent2"/>
                </a:solidFill>
              </a:defRPr>
            </a:lvl3pPr>
            <a:lvl4pPr>
              <a:lnSpc>
                <a:spcPct val="120000"/>
              </a:lnSpc>
              <a:defRPr sz="1693">
                <a:solidFill>
                  <a:schemeClr val="accent2"/>
                </a:solidFill>
              </a:defRPr>
            </a:lvl4pPr>
            <a:lvl5pPr>
              <a:lnSpc>
                <a:spcPct val="120000"/>
              </a:lnSpc>
              <a:defRPr sz="1693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pic>
        <p:nvPicPr>
          <p:cNvPr id="10" name="图片 9" descr="图片包含 户外, 标牌, 黑色&#10;&#10;自动生成的说明">
            <a:extLst>
              <a:ext uri="{FF2B5EF4-FFF2-40B4-BE49-F238E27FC236}">
                <a16:creationId xmlns:a16="http://schemas.microsoft.com/office/drawing/2014/main" id="{62155B61-5059-48B5-87FF-DD4186D22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D934C7A-D80F-46AF-9EA9-3274A652C82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73973" r="3197"/>
          <a:stretch/>
        </p:blipFill>
        <p:spPr>
          <a:xfrm>
            <a:off x="9046840" y="274621"/>
            <a:ext cx="2821309" cy="411617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52A61551-45B8-4979-813A-58420CD05B43}"/>
              </a:ext>
            </a:extLst>
          </p:cNvPr>
          <p:cNvSpPr txBox="1"/>
          <p:nvPr/>
        </p:nvSpPr>
        <p:spPr>
          <a:xfrm>
            <a:off x="10118489" y="6338955"/>
            <a:ext cx="169214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i="1" dirty="0">
                <a:solidFill>
                  <a:schemeClr val="bg1">
                    <a:lumMod val="65000"/>
                  </a:schemeClr>
                </a:solidFill>
              </a:rPr>
              <a:t>www.sjtu.edu.cn </a:t>
            </a:r>
            <a:endParaRPr lang="zh-CN" alt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B5C5EC2-BF47-4B56-8C74-5186E7035801}"/>
              </a:ext>
            </a:extLst>
          </p:cNvPr>
          <p:cNvSpPr txBox="1"/>
          <p:nvPr/>
        </p:nvSpPr>
        <p:spPr>
          <a:xfrm>
            <a:off x="360364" y="6338955"/>
            <a:ext cx="22231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饮水思源   爱国荣校</a:t>
            </a:r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7F2E2F86-D946-488E-851C-D8455FD8E6B7}"/>
              </a:ext>
            </a:extLst>
          </p:cNvPr>
          <p:cNvCxnSpPr>
            <a:cxnSpLocks/>
          </p:cNvCxnSpPr>
          <p:nvPr/>
        </p:nvCxnSpPr>
        <p:spPr>
          <a:xfrm>
            <a:off x="350837" y="6297613"/>
            <a:ext cx="11460162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314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版式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368" y="263408"/>
            <a:ext cx="8940432" cy="6577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81368" y="1142440"/>
            <a:ext cx="11429264" cy="4991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500">
                <a:solidFill>
                  <a:schemeClr val="accent2"/>
                </a:solidFill>
              </a:defRPr>
            </a:lvl1pPr>
            <a:lvl2pPr>
              <a:lnSpc>
                <a:spcPct val="120000"/>
              </a:lnSpc>
              <a:defRPr sz="2117">
                <a:solidFill>
                  <a:schemeClr val="accent2"/>
                </a:solidFill>
              </a:defRPr>
            </a:lvl2pPr>
            <a:lvl3pPr>
              <a:lnSpc>
                <a:spcPct val="120000"/>
              </a:lnSpc>
              <a:defRPr sz="1905">
                <a:solidFill>
                  <a:schemeClr val="accent2"/>
                </a:solidFill>
              </a:defRPr>
            </a:lvl3pPr>
            <a:lvl4pPr>
              <a:lnSpc>
                <a:spcPct val="120000"/>
              </a:lnSpc>
              <a:defRPr sz="1693">
                <a:solidFill>
                  <a:schemeClr val="accent2"/>
                </a:solidFill>
              </a:defRPr>
            </a:lvl4pPr>
            <a:lvl5pPr>
              <a:lnSpc>
                <a:spcPct val="120000"/>
              </a:lnSpc>
              <a:defRPr sz="1693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5F2A3FF-349C-4A77-B4E4-30B91612AF58}"/>
              </a:ext>
            </a:extLst>
          </p:cNvPr>
          <p:cNvSpPr/>
          <p:nvPr/>
        </p:nvSpPr>
        <p:spPr>
          <a:xfrm>
            <a:off x="-1" y="311884"/>
            <a:ext cx="360363" cy="560759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D43C20-4F27-4C91-AEAA-CF5C31A807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4359" r="1346"/>
          <a:stretch/>
        </p:blipFill>
        <p:spPr>
          <a:xfrm>
            <a:off x="8870172" y="360363"/>
            <a:ext cx="3002280" cy="411617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66616902-5391-4A6F-829E-AD2830E6904C}"/>
              </a:ext>
            </a:extLst>
          </p:cNvPr>
          <p:cNvSpPr/>
          <p:nvPr/>
        </p:nvSpPr>
        <p:spPr>
          <a:xfrm>
            <a:off x="360362" y="6446383"/>
            <a:ext cx="11460164" cy="41161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DC35A62-787F-4D0F-902F-C6A602FEBB80}"/>
              </a:ext>
            </a:extLst>
          </p:cNvPr>
          <p:cNvSpPr txBox="1"/>
          <p:nvPr/>
        </p:nvSpPr>
        <p:spPr>
          <a:xfrm>
            <a:off x="10118489" y="6484482"/>
            <a:ext cx="169214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zh-CN" sz="1600" i="1" dirty="0">
                <a:solidFill>
                  <a:schemeClr val="bg1"/>
                </a:solidFill>
              </a:rPr>
              <a:t>www.sjtu.edu.cn </a:t>
            </a:r>
            <a:endParaRPr lang="zh-CN" altLang="en-US" sz="1400" i="1" dirty="0">
              <a:solidFill>
                <a:schemeClr val="bg1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530E292-1289-47A7-B19B-DBEC054F4388}"/>
              </a:ext>
            </a:extLst>
          </p:cNvPr>
          <p:cNvSpPr txBox="1"/>
          <p:nvPr/>
        </p:nvSpPr>
        <p:spPr>
          <a:xfrm>
            <a:off x="360364" y="6497182"/>
            <a:ext cx="22231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饮水思源   爱国荣校</a:t>
            </a:r>
          </a:p>
        </p:txBody>
      </p:sp>
    </p:spTree>
    <p:extLst>
      <p:ext uri="{BB962C8B-B14F-4D97-AF65-F5344CB8AC3E}">
        <p14:creationId xmlns:p14="http://schemas.microsoft.com/office/powerpoint/2010/main" val="32557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标题 1">
            <a:extLst>
              <a:ext uri="{FF2B5EF4-FFF2-40B4-BE49-F238E27FC236}">
                <a16:creationId xmlns:a16="http://schemas.microsoft.com/office/drawing/2014/main" id="{2BE1FDF5-4923-43E1-8950-8527649FE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39862" y="1355320"/>
            <a:ext cx="87963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60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FD0C4E5-D655-41D1-8AC5-975561F1C6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46"/>
          <a:stretch/>
        </p:blipFill>
        <p:spPr>
          <a:xfrm>
            <a:off x="516" y="5781221"/>
            <a:ext cx="12191484" cy="411617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EDD1933B-16C3-4999-98BD-F73EBEC916D2}"/>
              </a:ext>
            </a:extLst>
          </p:cNvPr>
          <p:cNvSpPr/>
          <p:nvPr/>
        </p:nvSpPr>
        <p:spPr>
          <a:xfrm>
            <a:off x="0" y="1523797"/>
            <a:ext cx="360363" cy="723900"/>
          </a:xfrm>
          <a:prstGeom prst="rect">
            <a:avLst/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96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过渡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建筑物, 圆屋顶, 地板&#10;&#10;描述已自动生成">
            <a:extLst>
              <a:ext uri="{FF2B5EF4-FFF2-40B4-BE49-F238E27FC236}">
                <a16:creationId xmlns:a16="http://schemas.microsoft.com/office/drawing/2014/main" id="{B94F3640-73A4-452A-B43A-9C6BC3DA01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1E81BD90-8A64-4ED5-A552-F6BD597FB9AE}"/>
              </a:ext>
            </a:extLst>
          </p:cNvPr>
          <p:cNvSpPr/>
          <p:nvPr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图片占位符 33">
            <a:extLst>
              <a:ext uri="{FF2B5EF4-FFF2-40B4-BE49-F238E27FC236}">
                <a16:creationId xmlns:a16="http://schemas.microsoft.com/office/drawing/2014/main" id="{6E06DE62-527A-47C4-87BF-FFC53A66E7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6" name="标题 13">
            <a:extLst>
              <a:ext uri="{FF2B5EF4-FFF2-40B4-BE49-F238E27FC236}">
                <a16:creationId xmlns:a16="http://schemas.microsoft.com/office/drawing/2014/main" id="{028BE167-9388-4F73-B56C-D2C5AA5DA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B04C2BD-8375-4CA5-A006-B014FC0FB5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1346"/>
          <a:stretch/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8" name="文本占位符 38">
            <a:extLst>
              <a:ext uri="{FF2B5EF4-FFF2-40B4-BE49-F238E27FC236}">
                <a16:creationId xmlns:a16="http://schemas.microsoft.com/office/drawing/2014/main" id="{E32F64F0-3B16-41D3-A21E-C57551DE70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77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FAE37BE-F1B1-4D9C-A3B6-56648BA1CF1D}"/>
              </a:ext>
            </a:extLst>
          </p:cNvPr>
          <p:cNvCxnSpPr/>
          <p:nvPr/>
        </p:nvCxnSpPr>
        <p:spPr>
          <a:xfrm>
            <a:off x="304800" y="3429000"/>
            <a:ext cx="2197510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501B036-7786-46C7-98A8-6857014E016B}"/>
              </a:ext>
            </a:extLst>
          </p:cNvPr>
          <p:cNvCxnSpPr/>
          <p:nvPr/>
        </p:nvCxnSpPr>
        <p:spPr>
          <a:xfrm>
            <a:off x="9689690" y="3429000"/>
            <a:ext cx="2197510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3" name="文本占位符 31">
            <a:extLst>
              <a:ext uri="{FF2B5EF4-FFF2-40B4-BE49-F238E27FC236}">
                <a16:creationId xmlns:a16="http://schemas.microsoft.com/office/drawing/2014/main" id="{947A5DF3-60A2-4866-9A4F-599F80ED898E}"/>
              </a:ext>
            </a:extLst>
          </p:cNvPr>
          <p:cNvSpPr txBox="1">
            <a:spLocks/>
          </p:cNvSpPr>
          <p:nvPr/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10" rtl="0" eaLnBrk="1" latinLnBrk="0" hangingPunct="1">
              <a:lnSpc>
                <a:spcPct val="100000"/>
              </a:lnSpc>
              <a:spcBef>
                <a:spcPts val="1058"/>
              </a:spcBef>
              <a:buFontTx/>
              <a:buNone/>
              <a:defRPr sz="6000" b="1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578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37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49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34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0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6" name="图片 15" descr="文本&#10;&#10;描述已自动生成">
            <a:extLst>
              <a:ext uri="{FF2B5EF4-FFF2-40B4-BE49-F238E27FC236}">
                <a16:creationId xmlns:a16="http://schemas.microsoft.com/office/drawing/2014/main" id="{F48AE7D4-DFEE-4825-B27E-30333F4A9B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242" y="806450"/>
            <a:ext cx="3841516" cy="2692400"/>
          </a:xfrm>
          <a:prstGeom prst="rect">
            <a:avLst/>
          </a:prstGeom>
        </p:spPr>
      </p:pic>
      <p:sp>
        <p:nvSpPr>
          <p:cNvPr id="17" name="标题 1">
            <a:extLst>
              <a:ext uri="{FF2B5EF4-FFF2-40B4-BE49-F238E27FC236}">
                <a16:creationId xmlns:a16="http://schemas.microsoft.com/office/drawing/2014/main" id="{04CF1101-69DB-4A33-A9E2-33249567E3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51313" y="3700057"/>
            <a:ext cx="7561943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CE687FC-3BE9-4FBA-A63F-1E81331F6D34}"/>
              </a:ext>
            </a:extLst>
          </p:cNvPr>
          <p:cNvSpPr txBox="1"/>
          <p:nvPr/>
        </p:nvSpPr>
        <p:spPr>
          <a:xfrm>
            <a:off x="10118489" y="6338955"/>
            <a:ext cx="169214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i="1" dirty="0">
                <a:solidFill>
                  <a:schemeClr val="bg1">
                    <a:lumMod val="65000"/>
                  </a:schemeClr>
                </a:solidFill>
              </a:rPr>
              <a:t>www.sjtu.edu.cn </a:t>
            </a:r>
            <a:endParaRPr lang="zh-CN" alt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5A3466E-5ED7-4191-A258-206517395BA4}"/>
              </a:ext>
            </a:extLst>
          </p:cNvPr>
          <p:cNvSpPr txBox="1"/>
          <p:nvPr/>
        </p:nvSpPr>
        <p:spPr>
          <a:xfrm>
            <a:off x="360364" y="6338955"/>
            <a:ext cx="22231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饮水思源   爱国荣校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1DA9E16-0FEA-4E2C-8CE1-B167730F1777}"/>
              </a:ext>
            </a:extLst>
          </p:cNvPr>
          <p:cNvCxnSpPr>
            <a:cxnSpLocks/>
          </p:cNvCxnSpPr>
          <p:nvPr/>
        </p:nvCxnSpPr>
        <p:spPr>
          <a:xfrm>
            <a:off x="350837" y="6297613"/>
            <a:ext cx="11460162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234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DFAE37BE-F1B1-4D9C-A3B6-56648BA1CF1D}"/>
              </a:ext>
            </a:extLst>
          </p:cNvPr>
          <p:cNvCxnSpPr/>
          <p:nvPr/>
        </p:nvCxnSpPr>
        <p:spPr>
          <a:xfrm>
            <a:off x="304800" y="3429000"/>
            <a:ext cx="2197510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F501B036-7786-46C7-98A8-6857014E016B}"/>
              </a:ext>
            </a:extLst>
          </p:cNvPr>
          <p:cNvCxnSpPr/>
          <p:nvPr/>
        </p:nvCxnSpPr>
        <p:spPr>
          <a:xfrm>
            <a:off x="9689690" y="3429000"/>
            <a:ext cx="2197510" cy="0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sp>
        <p:nvSpPr>
          <p:cNvPr id="13" name="文本占位符 31">
            <a:extLst>
              <a:ext uri="{FF2B5EF4-FFF2-40B4-BE49-F238E27FC236}">
                <a16:creationId xmlns:a16="http://schemas.microsoft.com/office/drawing/2014/main" id="{947A5DF3-60A2-4866-9A4F-599F80ED898E}"/>
              </a:ext>
            </a:extLst>
          </p:cNvPr>
          <p:cNvSpPr txBox="1">
            <a:spLocks/>
          </p:cNvSpPr>
          <p:nvPr/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10" rtl="0" eaLnBrk="1" latinLnBrk="0" hangingPunct="1">
              <a:lnSpc>
                <a:spcPct val="100000"/>
              </a:lnSpc>
              <a:spcBef>
                <a:spcPts val="1058"/>
              </a:spcBef>
              <a:buFontTx/>
              <a:buNone/>
              <a:defRPr sz="6000" b="1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2578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37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49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34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0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6000" b="1" i="0" u="none" strike="noStrike" kern="120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CE687FC-3BE9-4FBA-A63F-1E81331F6D34}"/>
              </a:ext>
            </a:extLst>
          </p:cNvPr>
          <p:cNvSpPr txBox="1"/>
          <p:nvPr/>
        </p:nvSpPr>
        <p:spPr>
          <a:xfrm>
            <a:off x="10118489" y="6338955"/>
            <a:ext cx="169214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600" i="1" dirty="0">
                <a:solidFill>
                  <a:schemeClr val="bg1">
                    <a:lumMod val="65000"/>
                  </a:schemeClr>
                </a:solidFill>
              </a:rPr>
              <a:t>www.sjtu.edu.cn </a:t>
            </a:r>
            <a:endParaRPr lang="zh-CN" alt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25A3466E-5ED7-4191-A258-206517395BA4}"/>
              </a:ext>
            </a:extLst>
          </p:cNvPr>
          <p:cNvSpPr txBox="1"/>
          <p:nvPr/>
        </p:nvSpPr>
        <p:spPr>
          <a:xfrm>
            <a:off x="360364" y="6338955"/>
            <a:ext cx="222318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zh-CN" altLang="en-US" sz="1600" dirty="0">
                <a:solidFill>
                  <a:schemeClr val="bg1">
                    <a:lumMod val="65000"/>
                  </a:schemeClr>
                </a:solidFill>
              </a:rPr>
              <a:t>饮水思源   爱国荣校</a:t>
            </a:r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E1DA9E16-0FEA-4E2C-8CE1-B167730F1777}"/>
              </a:ext>
            </a:extLst>
          </p:cNvPr>
          <p:cNvCxnSpPr>
            <a:cxnSpLocks/>
          </p:cNvCxnSpPr>
          <p:nvPr/>
        </p:nvCxnSpPr>
        <p:spPr>
          <a:xfrm>
            <a:off x="350837" y="6297613"/>
            <a:ext cx="11460162" cy="0"/>
          </a:xfrm>
          <a:prstGeom prst="line">
            <a:avLst/>
          </a:prstGeom>
          <a:ln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文本&#10;&#10;中度可信度描述已自动生成">
            <a:extLst>
              <a:ext uri="{FF2B5EF4-FFF2-40B4-BE49-F238E27FC236}">
                <a16:creationId xmlns:a16="http://schemas.microsoft.com/office/drawing/2014/main" id="{5723A9D1-EED7-4450-8C0A-D4F40F2B09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15" y="1918497"/>
            <a:ext cx="4717143" cy="1550721"/>
          </a:xfrm>
          <a:prstGeom prst="rect">
            <a:avLst/>
          </a:prstGeom>
        </p:spPr>
      </p:pic>
      <p:sp>
        <p:nvSpPr>
          <p:cNvPr id="12" name="标题 1">
            <a:extLst>
              <a:ext uri="{FF2B5EF4-FFF2-40B4-BE49-F238E27FC236}">
                <a16:creationId xmlns:a16="http://schemas.microsoft.com/office/drawing/2014/main" id="{D828F617-93F6-4A6A-9A46-2F3977BC78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1" y="2179233"/>
            <a:ext cx="5613400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sz="40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</p:spTree>
    <p:extLst>
      <p:ext uri="{BB962C8B-B14F-4D97-AF65-F5344CB8AC3E}">
        <p14:creationId xmlns:p14="http://schemas.microsoft.com/office/powerpoint/2010/main" val="2640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底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流程图: 离页连接符 8">
            <a:extLst>
              <a:ext uri="{FF2B5EF4-FFF2-40B4-BE49-F238E27FC236}">
                <a16:creationId xmlns:a16="http://schemas.microsoft.com/office/drawing/2014/main" id="{033EB741-EFF7-4BA9-9D9F-8D39CB76B557}"/>
              </a:ext>
            </a:extLst>
          </p:cNvPr>
          <p:cNvSpPr/>
          <p:nvPr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0" name="文本占位符 31">
            <a:extLst>
              <a:ext uri="{FF2B5EF4-FFF2-40B4-BE49-F238E27FC236}">
                <a16:creationId xmlns:a16="http://schemas.microsoft.com/office/drawing/2014/main" id="{340CE4CD-6751-47F9-A2C4-46D3B98564CC}"/>
              </a:ext>
            </a:extLst>
          </p:cNvPr>
          <p:cNvSpPr txBox="1">
            <a:spLocks/>
          </p:cNvSpPr>
          <p:nvPr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10" rtl="0" eaLnBrk="1" latinLnBrk="0" hangingPunct="1">
              <a:lnSpc>
                <a:spcPct val="100000"/>
              </a:lnSpc>
              <a:spcBef>
                <a:spcPts val="1058"/>
              </a:spcBef>
              <a:buFontTx/>
              <a:buNone/>
              <a:defRPr sz="5400" b="1" kern="1200" spc="6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2578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37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49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34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0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67710" rtl="0" eaLnBrk="1" fontAlgn="auto" latinLnBrk="0" hangingPunct="1">
              <a:lnSpc>
                <a:spcPct val="100000"/>
              </a:lnSpc>
              <a:spcBef>
                <a:spcPts val="105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400" b="1" i="0" u="none" strike="noStrike" kern="1200" cap="none" spc="600" normalizeH="0" baseline="0" noProof="0" dirty="0">
              <a:ln>
                <a:noFill/>
              </a:ln>
              <a:solidFill>
                <a:srgbClr val="C8161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F900DEE-6164-48C3-8797-16E7213B07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duotone>
              <a:srgbClr val="ED7D31">
                <a:shade val="45000"/>
                <a:satMod val="135000"/>
              </a:srgbClr>
              <a:prstClr val="white"/>
            </a:duotone>
          </a:blip>
          <a:srcRect t="9831" b="36385"/>
          <a:stretch/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E9C0F90-B4B1-48B6-B1D3-91ACC9BAE7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FB2C31BE-C0C5-4899-948E-BC783E5331C4}"/>
              </a:ext>
            </a:extLst>
          </p:cNvPr>
          <p:cNvSpPr/>
          <p:nvPr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4" name="图片 13" descr="图片包含 建筑物&#10;&#10;自动生成的说明">
            <a:extLst>
              <a:ext uri="{FF2B5EF4-FFF2-40B4-BE49-F238E27FC236}">
                <a16:creationId xmlns:a16="http://schemas.microsoft.com/office/drawing/2014/main" id="{05619C6E-49A8-4320-BAA1-41C03E721E4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8161E">
                <a:tint val="45000"/>
                <a:satMod val="400000"/>
              </a:srgbClr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sp>
        <p:nvSpPr>
          <p:cNvPr id="15" name="文本占位符 31">
            <a:extLst>
              <a:ext uri="{FF2B5EF4-FFF2-40B4-BE49-F238E27FC236}">
                <a16:creationId xmlns:a16="http://schemas.microsoft.com/office/drawing/2014/main" id="{545C6A52-683F-4BB0-A406-3D050A96C0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04971" y="27622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800" b="1" spc="6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195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>
            <a:extLst>
              <a:ext uri="{FF2B5EF4-FFF2-40B4-BE49-F238E27FC236}">
                <a16:creationId xmlns:a16="http://schemas.microsoft.com/office/drawing/2014/main" id="{AABAA2F6-CE8B-4D0C-9DA1-7AFD8C0E1F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>
            <a:extLst>
              <a:ext uri="{FF2B5EF4-FFF2-40B4-BE49-F238E27FC236}">
                <a16:creationId xmlns:a16="http://schemas.microsoft.com/office/drawing/2014/main" id="{55B5EF86-CD68-45F5-B469-E0C751A7F1CE}"/>
              </a:ext>
            </a:extLst>
          </p:cNvPr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rgbClr val="C815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1D5E491-4859-47A4-8F29-DAACA1914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>
            <a:extLst>
              <a:ext uri="{FF2B5EF4-FFF2-40B4-BE49-F238E27FC236}">
                <a16:creationId xmlns:a16="http://schemas.microsoft.com/office/drawing/2014/main" id="{BBD19A13-D175-4468-834D-FE213A533A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>
            <a:extLst>
              <a:ext uri="{FF2B5EF4-FFF2-40B4-BE49-F238E27FC236}">
                <a16:creationId xmlns:a16="http://schemas.microsoft.com/office/drawing/2014/main" id="{0E3A7107-0A14-4195-8DEB-51F0B46D6B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>
            <a:extLst>
              <a:ext uri="{FF2B5EF4-FFF2-40B4-BE49-F238E27FC236}">
                <a16:creationId xmlns:a16="http://schemas.microsoft.com/office/drawing/2014/main" id="{56FC8349-67FC-4E3B-B988-7A27FDAE9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>
            <a:extLst>
              <a:ext uri="{FF2B5EF4-FFF2-40B4-BE49-F238E27FC236}">
                <a16:creationId xmlns:a16="http://schemas.microsoft.com/office/drawing/2014/main" id="{85368C87-925C-44AC-B001-5C4EE6F006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>
            <a:extLst>
              <a:ext uri="{FF2B5EF4-FFF2-40B4-BE49-F238E27FC236}">
                <a16:creationId xmlns:a16="http://schemas.microsoft.com/office/drawing/2014/main" id="{2FF6FEE6-2A34-4756-8F6B-3232EC3752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>
            <a:extLst>
              <a:ext uri="{FF2B5EF4-FFF2-40B4-BE49-F238E27FC236}">
                <a16:creationId xmlns:a16="http://schemas.microsoft.com/office/drawing/2014/main" id="{93235BFC-8F08-4C25-988C-FCB706C52ACD}"/>
              </a:ext>
            </a:extLst>
          </p:cNvPr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>
            <a:extLst>
              <a:ext uri="{FF2B5EF4-FFF2-40B4-BE49-F238E27FC236}">
                <a16:creationId xmlns:a16="http://schemas.microsoft.com/office/drawing/2014/main" id="{A14A4014-5A08-40D8-A5CC-B2FF9962A739}"/>
              </a:ext>
            </a:extLst>
          </p:cNvPr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72C3C1CA-869D-4F70-8C72-BC72214F5E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/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05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2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98B3E8D-49F0-4138-B415-52FABD89BA80}"/>
              </a:ext>
            </a:extLst>
          </p:cNvPr>
          <p:cNvSpPr>
            <a:spLocks/>
          </p:cNvSpPr>
          <p:nvPr userDrawn="1"/>
        </p:nvSpPr>
        <p:spPr bwMode="auto">
          <a:xfrm>
            <a:off x="9380002" y="-3704"/>
            <a:ext cx="1947863" cy="2874963"/>
          </a:xfrm>
          <a:custGeom>
            <a:avLst/>
            <a:gdLst>
              <a:gd name="T0" fmla="*/ 0 w 1227"/>
              <a:gd name="T1" fmla="*/ 0 h 1811"/>
              <a:gd name="T2" fmla="*/ 1227 w 1227"/>
              <a:gd name="T3" fmla="*/ 0 h 1811"/>
              <a:gd name="T4" fmla="*/ 1227 w 1227"/>
              <a:gd name="T5" fmla="*/ 1811 h 1811"/>
              <a:gd name="T6" fmla="*/ 0 w 1227"/>
              <a:gd name="T7" fmla="*/ 0 h 18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27" h="1811">
                <a:moveTo>
                  <a:pt x="0" y="0"/>
                </a:moveTo>
                <a:lnTo>
                  <a:pt x="1227" y="0"/>
                </a:lnTo>
                <a:lnTo>
                  <a:pt x="1227" y="181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69804"/>
            </a:schemeClr>
          </a:solidFill>
          <a:ln w="6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16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0904449-D5C5-4FD3-8F78-F4EF6C9089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2"/>
          <a:stretch/>
        </p:blipFill>
        <p:spPr>
          <a:xfrm>
            <a:off x="0" y="0"/>
            <a:ext cx="8457739" cy="6852458"/>
          </a:xfrm>
          <a:custGeom>
            <a:avLst/>
            <a:gdLst>
              <a:gd name="connsiteX0" fmla="*/ 0 w 8457739"/>
              <a:gd name="connsiteY0" fmla="*/ 0 h 6852458"/>
              <a:gd name="connsiteX1" fmla="*/ 4178729 w 8457739"/>
              <a:gd name="connsiteY1" fmla="*/ 0 h 6852458"/>
              <a:gd name="connsiteX2" fmla="*/ 8457739 w 8457739"/>
              <a:gd name="connsiteY2" fmla="*/ 6852458 h 6852458"/>
              <a:gd name="connsiteX3" fmla="*/ 0 w 8457739"/>
              <a:gd name="connsiteY3" fmla="*/ 6852458 h 6852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57739" h="6852458">
                <a:moveTo>
                  <a:pt x="0" y="0"/>
                </a:moveTo>
                <a:lnTo>
                  <a:pt x="4178729" y="0"/>
                </a:lnTo>
                <a:lnTo>
                  <a:pt x="8457739" y="6852458"/>
                </a:lnTo>
                <a:lnTo>
                  <a:pt x="0" y="6852458"/>
                </a:lnTo>
                <a:close/>
              </a:path>
            </a:pathLst>
          </a:cu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0BDD45E6-B4E9-4F8B-9EED-FD4693E85669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8460052" cy="6861704"/>
          </a:xfrm>
          <a:custGeom>
            <a:avLst/>
            <a:gdLst>
              <a:gd name="T0" fmla="*/ 0 w 4326"/>
              <a:gd name="T1" fmla="*/ 0 h 3234"/>
              <a:gd name="T2" fmla="*/ 2135 w 4326"/>
              <a:gd name="T3" fmla="*/ 0 h 3234"/>
              <a:gd name="T4" fmla="*/ 4326 w 4326"/>
              <a:gd name="T5" fmla="*/ 3234 h 3234"/>
              <a:gd name="T6" fmla="*/ 0 w 4326"/>
              <a:gd name="T7" fmla="*/ 3234 h 3234"/>
              <a:gd name="T8" fmla="*/ 0 w 4326"/>
              <a:gd name="T9" fmla="*/ 0 h 3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26" h="3234">
                <a:moveTo>
                  <a:pt x="0" y="0"/>
                </a:moveTo>
                <a:lnTo>
                  <a:pt x="2135" y="0"/>
                </a:lnTo>
                <a:lnTo>
                  <a:pt x="4326" y="3234"/>
                </a:lnTo>
                <a:lnTo>
                  <a:pt x="0" y="3234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alpha val="57000"/>
            </a:sysClr>
          </a:solidFill>
          <a:ln w="6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81633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等腰三角形 2">
            <a:extLst>
              <a:ext uri="{FF2B5EF4-FFF2-40B4-BE49-F238E27FC236}">
                <a16:creationId xmlns:a16="http://schemas.microsoft.com/office/drawing/2014/main" id="{008C9642-C122-49E8-9062-984F93E7F737}"/>
              </a:ext>
            </a:extLst>
          </p:cNvPr>
          <p:cNvSpPr/>
          <p:nvPr userDrawn="1"/>
        </p:nvSpPr>
        <p:spPr>
          <a:xfrm>
            <a:off x="5887468" y="4897596"/>
            <a:ext cx="2570271" cy="1966865"/>
          </a:xfrm>
          <a:prstGeom prst="triangle">
            <a:avLst>
              <a:gd name="adj" fmla="val 51849"/>
            </a:avLst>
          </a:prstGeom>
          <a:solidFill>
            <a:srgbClr val="004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8668834-19BA-47B3-A02D-AE1B0EA73C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13196" r="37111"/>
          <a:stretch/>
        </p:blipFill>
        <p:spPr>
          <a:xfrm>
            <a:off x="9699877" y="-3704"/>
            <a:ext cx="2492124" cy="5884732"/>
          </a:xfrm>
          <a:prstGeom prst="rect">
            <a:avLst/>
          </a:prstGeom>
        </p:spPr>
      </p:pic>
      <p:sp>
        <p:nvSpPr>
          <p:cNvPr id="19" name="灯片编号占位符 18">
            <a:extLst>
              <a:ext uri="{FF2B5EF4-FFF2-40B4-BE49-F238E27FC236}">
                <a16:creationId xmlns:a16="http://schemas.microsoft.com/office/drawing/2014/main" id="{C3FCE268-F8B2-48F7-8E94-A7393E50DA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56BEA70-2EDE-4D70-A1EC-2FB11FF751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0575" y="3411318"/>
            <a:ext cx="4319588" cy="549244"/>
          </a:xfrm>
          <a:prstGeom prst="roundRect">
            <a:avLst/>
          </a:prstGeom>
          <a:solidFill>
            <a:srgbClr val="004098"/>
          </a:solidFill>
        </p:spPr>
        <p:txBody>
          <a:bodyPr anchor="ctr"/>
          <a:lstStyle>
            <a:lvl1pPr marL="0" indent="0" algn="ctr">
              <a:buNone/>
              <a:defRPr lang="en-US" altLang="zh-CN" sz="2600" kern="0" baseline="0" dirty="0" smtClean="0">
                <a:solidFill>
                  <a:prstClr val="white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 algn="ctr" defTabSz="816337">
              <a:defRPr/>
            </a:pPr>
            <a:r>
              <a:rPr lang="en-US" altLang="zh-CN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02 </a:t>
            </a: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DEE26A47-4164-40EB-8696-CA755E4980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0575" y="4296695"/>
            <a:ext cx="4319588" cy="549244"/>
          </a:xfrm>
          <a:prstGeom prst="roundRect">
            <a:avLst/>
          </a:prstGeom>
          <a:solidFill>
            <a:srgbClr val="004098"/>
          </a:solidFill>
        </p:spPr>
        <p:txBody>
          <a:bodyPr anchor="ctr"/>
          <a:lstStyle>
            <a:lvl1pPr marL="0" indent="0" algn="ctr">
              <a:buNone/>
              <a:defRPr lang="en-US" altLang="zh-CN" sz="2600" kern="0" baseline="0" dirty="0" smtClean="0">
                <a:solidFill>
                  <a:prstClr val="white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 algn="ctr" defTabSz="816337">
              <a:defRPr/>
            </a:pPr>
            <a:r>
              <a:rPr lang="en-US" altLang="zh-CN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03 </a:t>
            </a: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3" name="Text Placeholder 20">
            <a:extLst>
              <a:ext uri="{FF2B5EF4-FFF2-40B4-BE49-F238E27FC236}">
                <a16:creationId xmlns:a16="http://schemas.microsoft.com/office/drawing/2014/main" id="{F0C331D4-B77F-44A4-A62B-E91648D95B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0575" y="2545080"/>
            <a:ext cx="4319588" cy="549244"/>
          </a:xfrm>
          <a:prstGeom prst="roundRect">
            <a:avLst/>
          </a:prstGeom>
          <a:solidFill>
            <a:srgbClr val="004098"/>
          </a:solidFill>
        </p:spPr>
        <p:txBody>
          <a:bodyPr anchor="ctr"/>
          <a:lstStyle>
            <a:lvl1pPr marL="0" indent="0" algn="ctr">
              <a:buNone/>
              <a:defRPr lang="en-US" altLang="zh-CN" sz="2600" kern="0" baseline="0" dirty="0" smtClean="0">
                <a:solidFill>
                  <a:prstClr val="white"/>
                </a:solidFill>
                <a:latin typeface="+mj-lt"/>
                <a:ea typeface="+mj-ea"/>
                <a:cs typeface="华文新魏" panose="02010800040101010101" pitchFamily="2" charset="-122"/>
              </a:defRPr>
            </a:lvl1pPr>
            <a:lvl2pPr marL="457200" indent="0">
              <a:buNone/>
              <a:defRPr/>
            </a:lvl2pPr>
          </a:lstStyle>
          <a:p>
            <a:pPr lvl="0" algn="ctr" defTabSz="816337">
              <a:defRPr/>
            </a:pPr>
            <a:r>
              <a:rPr lang="en-US" altLang="zh-CN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01 </a:t>
            </a: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单击此处添加文本</a:t>
            </a:r>
          </a:p>
        </p:txBody>
      </p:sp>
      <p:sp>
        <p:nvSpPr>
          <p:cNvPr id="25" name="Text Placeholder 20">
            <a:extLst>
              <a:ext uri="{FF2B5EF4-FFF2-40B4-BE49-F238E27FC236}">
                <a16:creationId xmlns:a16="http://schemas.microsoft.com/office/drawing/2014/main" id="{3D0328FD-9FBD-41FC-B430-7EAC0BF5D10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0575" y="5170477"/>
            <a:ext cx="4319588" cy="549244"/>
          </a:xfrm>
          <a:prstGeom prst="roundRect">
            <a:avLst/>
          </a:prstGeom>
          <a:solidFill>
            <a:srgbClr val="004098"/>
          </a:solidFill>
        </p:spPr>
        <p:txBody>
          <a:bodyPr anchor="ctr"/>
          <a:lstStyle>
            <a:lvl1pPr marL="0" indent="0" algn="ctr">
              <a:buNone/>
              <a:defRPr lang="en-US" altLang="zh-CN" sz="2600" kern="0" baseline="0" dirty="0" smtClean="0">
                <a:solidFill>
                  <a:prstClr val="white"/>
                </a:solidFill>
                <a:latin typeface="+mj-lt"/>
                <a:ea typeface="+mj-ea"/>
                <a:cs typeface="Arial Unicode MS" panose="020B0604020202020204" pitchFamily="34" charset="-122"/>
              </a:defRPr>
            </a:lvl1pPr>
            <a:lvl2pPr marL="457200" indent="0">
              <a:buNone/>
              <a:defRPr/>
            </a:lvl2pPr>
          </a:lstStyle>
          <a:p>
            <a:pPr lvl="0" algn="ctr" defTabSz="816337">
              <a:defRPr/>
            </a:pPr>
            <a:r>
              <a:rPr lang="en-US" altLang="zh-CN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04 </a:t>
            </a:r>
            <a:r>
              <a:rPr lang="zh-CN" altLang="en-US" sz="2400" kern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  <a:sym typeface="微软雅黑" panose="020B0503020204020204" pitchFamily="34" charset="-122"/>
              </a:rPr>
              <a:t>单击此处添加文本</a:t>
            </a:r>
          </a:p>
        </p:txBody>
      </p:sp>
      <p:grpSp>
        <p:nvGrpSpPr>
          <p:cNvPr id="26" name="组合 52">
            <a:extLst>
              <a:ext uri="{FF2B5EF4-FFF2-40B4-BE49-F238E27FC236}">
                <a16:creationId xmlns:a16="http://schemas.microsoft.com/office/drawing/2014/main" id="{A08A1B41-04AB-47CA-AEDB-FEC5BD035799}"/>
              </a:ext>
            </a:extLst>
          </p:cNvPr>
          <p:cNvGrpSpPr/>
          <p:nvPr userDrawn="1"/>
        </p:nvGrpSpPr>
        <p:grpSpPr>
          <a:xfrm>
            <a:off x="7552473" y="2541674"/>
            <a:ext cx="2460943" cy="2758789"/>
            <a:chOff x="8048687" y="2424844"/>
            <a:chExt cx="2773740" cy="3109443"/>
          </a:xfrm>
          <a:solidFill>
            <a:srgbClr val="004098"/>
          </a:solidFill>
        </p:grpSpPr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1072D73C-3A0C-4AE3-B701-37E20B556D37}"/>
                </a:ext>
              </a:extLst>
            </p:cNvPr>
            <p:cNvSpPr/>
            <p:nvPr/>
          </p:nvSpPr>
          <p:spPr bwMode="auto">
            <a:xfrm>
              <a:off x="8048687" y="2424844"/>
              <a:ext cx="2773740" cy="3109443"/>
            </a:xfrm>
            <a:custGeom>
              <a:avLst/>
              <a:gdLst>
                <a:gd name="T0" fmla="*/ 772 w 772"/>
                <a:gd name="T1" fmla="*/ 596 h 865"/>
                <a:gd name="T2" fmla="*/ 721 w 772"/>
                <a:gd name="T3" fmla="*/ 685 h 865"/>
                <a:gd name="T4" fmla="*/ 437 w 772"/>
                <a:gd name="T5" fmla="*/ 849 h 865"/>
                <a:gd name="T6" fmla="*/ 335 w 772"/>
                <a:gd name="T7" fmla="*/ 849 h 865"/>
                <a:gd name="T8" fmla="*/ 51 w 772"/>
                <a:gd name="T9" fmla="*/ 685 h 865"/>
                <a:gd name="T10" fmla="*/ 0 w 772"/>
                <a:gd name="T11" fmla="*/ 596 h 865"/>
                <a:gd name="T12" fmla="*/ 0 w 772"/>
                <a:gd name="T13" fmla="*/ 268 h 865"/>
                <a:gd name="T14" fmla="*/ 51 w 772"/>
                <a:gd name="T15" fmla="*/ 180 h 865"/>
                <a:gd name="T16" fmla="*/ 335 w 772"/>
                <a:gd name="T17" fmla="*/ 16 h 865"/>
                <a:gd name="T18" fmla="*/ 437 w 772"/>
                <a:gd name="T19" fmla="*/ 16 h 865"/>
                <a:gd name="T20" fmla="*/ 721 w 772"/>
                <a:gd name="T21" fmla="*/ 180 h 865"/>
                <a:gd name="T22" fmla="*/ 772 w 772"/>
                <a:gd name="T23" fmla="*/ 268 h 865"/>
                <a:gd name="T24" fmla="*/ 772 w 772"/>
                <a:gd name="T25" fmla="*/ 596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2" h="865">
                  <a:moveTo>
                    <a:pt x="772" y="596"/>
                  </a:moveTo>
                  <a:cubicBezTo>
                    <a:pt x="772" y="629"/>
                    <a:pt x="749" y="668"/>
                    <a:pt x="721" y="685"/>
                  </a:cubicBezTo>
                  <a:cubicBezTo>
                    <a:pt x="437" y="849"/>
                    <a:pt x="437" y="849"/>
                    <a:pt x="437" y="849"/>
                  </a:cubicBezTo>
                  <a:cubicBezTo>
                    <a:pt x="409" y="865"/>
                    <a:pt x="363" y="865"/>
                    <a:pt x="335" y="849"/>
                  </a:cubicBezTo>
                  <a:cubicBezTo>
                    <a:pt x="51" y="685"/>
                    <a:pt x="51" y="685"/>
                    <a:pt x="51" y="685"/>
                  </a:cubicBezTo>
                  <a:cubicBezTo>
                    <a:pt x="23" y="668"/>
                    <a:pt x="0" y="629"/>
                    <a:pt x="0" y="596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36"/>
                    <a:pt x="23" y="196"/>
                    <a:pt x="51" y="180"/>
                  </a:cubicBezTo>
                  <a:cubicBezTo>
                    <a:pt x="335" y="16"/>
                    <a:pt x="335" y="16"/>
                    <a:pt x="335" y="16"/>
                  </a:cubicBezTo>
                  <a:cubicBezTo>
                    <a:pt x="363" y="0"/>
                    <a:pt x="409" y="0"/>
                    <a:pt x="437" y="16"/>
                  </a:cubicBezTo>
                  <a:cubicBezTo>
                    <a:pt x="721" y="180"/>
                    <a:pt x="721" y="180"/>
                    <a:pt x="721" y="180"/>
                  </a:cubicBezTo>
                  <a:cubicBezTo>
                    <a:pt x="749" y="196"/>
                    <a:pt x="772" y="236"/>
                    <a:pt x="772" y="268"/>
                  </a:cubicBezTo>
                  <a:lnTo>
                    <a:pt x="772" y="59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28" name="文本框 20">
              <a:extLst>
                <a:ext uri="{FF2B5EF4-FFF2-40B4-BE49-F238E27FC236}">
                  <a16:creationId xmlns:a16="http://schemas.microsoft.com/office/drawing/2014/main" id="{4CCA25FA-11C1-47D2-84B0-1721ABA43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6529" y="3256374"/>
              <a:ext cx="2158056" cy="10156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dist"/>
              <a:r>
                <a:rPr lang="zh-CN" altLang="en-US" sz="60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目录</a:t>
              </a:r>
              <a:endParaRPr 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9" name="TextBox 11">
              <a:extLst>
                <a:ext uri="{FF2B5EF4-FFF2-40B4-BE49-F238E27FC236}">
                  <a16:creationId xmlns:a16="http://schemas.microsoft.com/office/drawing/2014/main" id="{F6EE249D-F329-486F-80ED-0AF37758AB03}"/>
                </a:ext>
              </a:extLst>
            </p:cNvPr>
            <p:cNvSpPr txBox="1"/>
            <p:nvPr/>
          </p:nvSpPr>
          <p:spPr>
            <a:xfrm>
              <a:off x="8680863" y="4425604"/>
              <a:ext cx="1509387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defTabSz="816337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Contents</a:t>
              </a:r>
              <a:endPara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30" name="直接连接符 50">
              <a:extLst>
                <a:ext uri="{FF2B5EF4-FFF2-40B4-BE49-F238E27FC236}">
                  <a16:creationId xmlns:a16="http://schemas.microsoft.com/office/drawing/2014/main" id="{322A0D58-BF4F-4CA7-AA78-49B025A94B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29178" y="4455134"/>
              <a:ext cx="1812757" cy="13079"/>
            </a:xfrm>
            <a:prstGeom prst="line">
              <a:avLst/>
            </a:prstGeom>
            <a:grpFill/>
            <a:ln w="38100" cap="flat" cmpd="sng" algn="ctr">
              <a:solidFill>
                <a:schemeClr val="bg1"/>
              </a:solidFill>
              <a:prstDash val="sysDot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611008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>
            <a:extLst>
              <a:ext uri="{FF2B5EF4-FFF2-40B4-BE49-F238E27FC236}">
                <a16:creationId xmlns:a16="http://schemas.microsoft.com/office/drawing/2014/main" id="{B2AC7F3C-7382-4A84-A86E-90EDDD72E8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99097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8" name="内容占位符 25">
            <a:extLst>
              <a:ext uri="{FF2B5EF4-FFF2-40B4-BE49-F238E27FC236}">
                <a16:creationId xmlns:a16="http://schemas.microsoft.com/office/drawing/2014/main" id="{3E65EB6F-1E6F-4BA7-9B1A-87394468F94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88484" y="6091547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9" name="文本占位符 31">
            <a:extLst>
              <a:ext uri="{FF2B5EF4-FFF2-40B4-BE49-F238E27FC236}">
                <a16:creationId xmlns:a16="http://schemas.microsoft.com/office/drawing/2014/main" id="{C851C1A8-2647-4778-B954-91350A39360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88484" y="533759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" name="标题 1">
            <a:extLst>
              <a:ext uri="{FF2B5EF4-FFF2-40B4-BE49-F238E27FC236}">
                <a16:creationId xmlns:a16="http://schemas.microsoft.com/office/drawing/2014/main" id="{A67E4451-E515-4CD6-9AC2-80FEED5A33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8484" y="4121272"/>
            <a:ext cx="7798316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8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EEB66B9-CD9A-4406-B82A-B301F0B2B0E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4359" r="1346"/>
          <a:stretch/>
        </p:blipFill>
        <p:spPr>
          <a:xfrm>
            <a:off x="8870172" y="6192838"/>
            <a:ext cx="3002280" cy="411617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BAED13B5-679B-4E26-81FE-6C898B17DE9C}"/>
              </a:ext>
            </a:extLst>
          </p:cNvPr>
          <p:cNvCxnSpPr>
            <a:cxnSpLocks/>
          </p:cNvCxnSpPr>
          <p:nvPr/>
        </p:nvCxnSpPr>
        <p:spPr>
          <a:xfrm>
            <a:off x="-80735" y="4049349"/>
            <a:ext cx="12272735" cy="0"/>
          </a:xfrm>
          <a:prstGeom prst="line">
            <a:avLst/>
          </a:prstGeom>
          <a:ln w="31750"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页-有页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658702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rgbClr val="C8151D"/>
              </a:buClr>
              <a:defRPr sz="2000"/>
            </a:lvl1pPr>
            <a:lvl2pPr>
              <a:buClr>
                <a:srgbClr val="C8151D"/>
              </a:buClr>
              <a:defRPr sz="1800"/>
            </a:lvl2pPr>
            <a:lvl3pPr>
              <a:buClr>
                <a:srgbClr val="C8151D"/>
              </a:buClr>
              <a:defRPr sz="1600"/>
            </a:lvl3pPr>
            <a:lvl4pPr>
              <a:buClr>
                <a:srgbClr val="C8151D"/>
              </a:buClr>
              <a:defRPr sz="1400"/>
            </a:lvl4pPr>
            <a:lvl5pPr>
              <a:buClr>
                <a:srgbClr val="C8151D"/>
              </a:buClr>
              <a:defRPr sz="1400"/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12342" y="803188"/>
            <a:ext cx="11162884" cy="576000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C8151D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10" name="灯片编号占位符 5"/>
          <p:cNvSpPr txBox="1">
            <a:spLocks/>
          </p:cNvSpPr>
          <p:nvPr/>
        </p:nvSpPr>
        <p:spPr>
          <a:xfrm>
            <a:off x="11596802" y="311755"/>
            <a:ext cx="3651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1200" spc="-60" baseline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fld id="{E1703B59-C883-4B8B-974E-AFB30A6C43A7}" type="slidenum">
              <a:rPr lang="zh-CN" altLang="en-US" sz="1200" smtClean="0"/>
              <a:pPr lvl="0"/>
              <a:t>‹#›</a:t>
            </a:fld>
            <a:endParaRPr lang="zh-CN" altLang="en-US" sz="1200" dirty="0"/>
          </a:p>
        </p:txBody>
      </p:sp>
      <p:sp>
        <p:nvSpPr>
          <p:cNvPr id="9" name="文本框 8"/>
          <p:cNvSpPr txBox="1"/>
          <p:nvPr/>
        </p:nvSpPr>
        <p:spPr>
          <a:xfrm>
            <a:off x="11000037" y="311755"/>
            <a:ext cx="578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spc="-60" baseline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Page .</a:t>
            </a:r>
            <a:endParaRPr lang="zh-CN" altLang="en-US" sz="1200" spc="-60" baseline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3B00373A-D37E-F61B-F019-D0B9B75BE264}"/>
              </a:ext>
            </a:extLst>
          </p:cNvPr>
          <p:cNvSpPr/>
          <p:nvPr userDrawn="1"/>
        </p:nvSpPr>
        <p:spPr>
          <a:xfrm>
            <a:off x="0" y="0"/>
            <a:ext cx="12192000" cy="674399"/>
          </a:xfrm>
          <a:prstGeom prst="rect">
            <a:avLst/>
          </a:prstGeom>
          <a:gradFill flip="none" rotWithShape="1">
            <a:gsLst>
              <a:gs pos="0">
                <a:srgbClr val="C8151D"/>
              </a:gs>
              <a:gs pos="49000">
                <a:srgbClr val="C8151D"/>
              </a:gs>
              <a:gs pos="100000">
                <a:srgbClr val="C0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345E95A-302D-5050-6D92-90897238F0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95575" l="9565" r="89565">
                        <a14:foregroundMark x1="28696" y1="37168" x2="28696" y2="37168"/>
                        <a14:foregroundMark x1="22609" y1="33628" x2="22609" y2="33628"/>
                        <a14:foregroundMark x1="26957" y1="36283" x2="26957" y2="36283"/>
                        <a14:foregroundMark x1="36522" y1="25664" x2="36522" y2="25664"/>
                        <a14:foregroundMark x1="43478" y1="26549" x2="43478" y2="26549"/>
                        <a14:foregroundMark x1="47826" y1="24779" x2="47826" y2="24779"/>
                        <a14:foregroundMark x1="40870" y1="27434" x2="40870" y2="27434"/>
                        <a14:foregroundMark x1="33043" y1="18584" x2="33043" y2="18584"/>
                        <a14:foregroundMark x1="34783" y1="19469" x2="34783" y2="19469"/>
                        <a14:foregroundMark x1="34783" y1="19469" x2="34783" y2="19469"/>
                        <a14:foregroundMark x1="31304" y1="18584" x2="31304" y2="18584"/>
                        <a14:foregroundMark x1="26957" y1="21239" x2="26957" y2="21239"/>
                        <a14:foregroundMark x1="26957" y1="36283" x2="26957" y2="36283"/>
                        <a14:foregroundMark x1="20000" y1="39823" x2="20000" y2="39823"/>
                        <a14:foregroundMark x1="14783" y1="57522" x2="14783" y2="57522"/>
                        <a14:foregroundMark x1="40000" y1="64602" x2="40000" y2="64602"/>
                        <a14:foregroundMark x1="43478" y1="78761" x2="43478" y2="78761"/>
                        <a14:foregroundMark x1="20000" y1="65487" x2="20000" y2="65487"/>
                        <a14:foregroundMark x1="53043" y1="95575" x2="53043" y2="95575"/>
                        <a14:backgroundMark x1="40870" y1="26549" x2="40870" y2="26549"/>
                        <a14:backgroundMark x1="57391" y1="46903" x2="57391" y2="469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076" y="82852"/>
            <a:ext cx="547692" cy="53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42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/>
          </p:nvPr>
        </p:nvSpPr>
        <p:spPr>
          <a:xfrm>
            <a:off x="658702" y="1685678"/>
            <a:ext cx="11162884" cy="4921498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2000"/>
            </a:lvl1pPr>
            <a:lvl2pPr>
              <a:buClr>
                <a:srgbClr val="C8151D"/>
              </a:buClr>
              <a:defRPr sz="1800"/>
            </a:lvl2pPr>
            <a:lvl3pPr>
              <a:buClr>
                <a:srgbClr val="C8151D"/>
              </a:buClr>
              <a:defRPr sz="1600"/>
            </a:lvl3pPr>
            <a:lvl4pPr>
              <a:buClr>
                <a:srgbClr val="C8151D"/>
              </a:buClr>
              <a:defRPr sz="1400"/>
            </a:lvl4pPr>
            <a:lvl5pPr>
              <a:buClr>
                <a:srgbClr val="C8151D"/>
              </a:buClr>
              <a:defRPr sz="1400"/>
            </a:lvl5pPr>
          </a:lstStyle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227396" y="877785"/>
            <a:ext cx="11162884" cy="574183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rgbClr val="C8151D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DB1BAEA-FD44-0BFC-1DD2-184DB6BE366A}"/>
              </a:ext>
            </a:extLst>
          </p:cNvPr>
          <p:cNvSpPr/>
          <p:nvPr userDrawn="1"/>
        </p:nvSpPr>
        <p:spPr>
          <a:xfrm>
            <a:off x="0" y="0"/>
            <a:ext cx="12192000" cy="674399"/>
          </a:xfrm>
          <a:prstGeom prst="rect">
            <a:avLst/>
          </a:prstGeom>
          <a:gradFill flip="none" rotWithShape="1">
            <a:gsLst>
              <a:gs pos="0">
                <a:srgbClr val="C8151D"/>
              </a:gs>
              <a:gs pos="49000">
                <a:srgbClr val="C8151D"/>
              </a:gs>
              <a:gs pos="100000">
                <a:srgbClr val="C00000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F634C33-08D0-CB90-6648-5388780EB0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35" b="95575" l="9565" r="89565">
                        <a14:foregroundMark x1="28696" y1="37168" x2="28696" y2="37168"/>
                        <a14:foregroundMark x1="22609" y1="33628" x2="22609" y2="33628"/>
                        <a14:foregroundMark x1="26957" y1="36283" x2="26957" y2="36283"/>
                        <a14:foregroundMark x1="36522" y1="25664" x2="36522" y2="25664"/>
                        <a14:foregroundMark x1="43478" y1="26549" x2="43478" y2="26549"/>
                        <a14:foregroundMark x1="47826" y1="24779" x2="47826" y2="24779"/>
                        <a14:foregroundMark x1="40870" y1="27434" x2="40870" y2="27434"/>
                        <a14:foregroundMark x1="33043" y1="18584" x2="33043" y2="18584"/>
                        <a14:foregroundMark x1="34783" y1="19469" x2="34783" y2="19469"/>
                        <a14:foregroundMark x1="34783" y1="19469" x2="34783" y2="19469"/>
                        <a14:foregroundMark x1="31304" y1="18584" x2="31304" y2="18584"/>
                        <a14:foregroundMark x1="26957" y1="21239" x2="26957" y2="21239"/>
                        <a14:foregroundMark x1="26957" y1="36283" x2="26957" y2="36283"/>
                        <a14:foregroundMark x1="20000" y1="39823" x2="20000" y2="39823"/>
                        <a14:foregroundMark x1="14783" y1="57522" x2="14783" y2="57522"/>
                        <a14:foregroundMark x1="40000" y1="64602" x2="40000" y2="64602"/>
                        <a14:foregroundMark x1="43478" y1="78761" x2="43478" y2="78761"/>
                        <a14:foregroundMark x1="20000" y1="65487" x2="20000" y2="65487"/>
                        <a14:foregroundMark x1="53043" y1="95575" x2="53043" y2="95575"/>
                        <a14:backgroundMark x1="40870" y1="26549" x2="40870" y2="26549"/>
                        <a14:backgroundMark x1="57391" y1="46903" x2="57391" y2="469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076" y="82852"/>
            <a:ext cx="547692" cy="53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57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>
            <a:extLst>
              <a:ext uri="{FF2B5EF4-FFF2-40B4-BE49-F238E27FC236}">
                <a16:creationId xmlns:a16="http://schemas.microsoft.com/office/drawing/2014/main" id="{0E7CEFF4-3933-40D2-928B-A28B021C14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1D5E491-4859-47A4-8F29-DAACA1914D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6392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6">
            <a:extLst>
              <a:ext uri="{FF2B5EF4-FFF2-40B4-BE49-F238E27FC236}">
                <a16:creationId xmlns:a16="http://schemas.microsoft.com/office/drawing/2014/main" id="{636D3F5B-DBA0-4275-91FF-D14D16748B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0"/>
            <a:ext cx="58039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内容占位符 25">
            <a:extLst>
              <a:ext uri="{FF2B5EF4-FFF2-40B4-BE49-F238E27FC236}">
                <a16:creationId xmlns:a16="http://schemas.microsoft.com/office/drawing/2014/main" id="{EAF966A0-3FED-4405-A46B-41C9C95D77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363" y="386715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文本占位符 31">
            <a:extLst>
              <a:ext uri="{FF2B5EF4-FFF2-40B4-BE49-F238E27FC236}">
                <a16:creationId xmlns:a16="http://schemas.microsoft.com/office/drawing/2014/main" id="{5CABA719-CA98-4DC1-BD84-0C9150108B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63" y="3113196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A416B96-18E1-4343-823D-E9C854070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3" y="1896875"/>
            <a:ext cx="5740916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F3585C-5A73-4AF1-B357-303586489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069D545-3D6A-42A2-B6DB-9D6B8FC38E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4359" r="1346"/>
          <a:stretch/>
        </p:blipFill>
        <p:spPr>
          <a:xfrm>
            <a:off x="310878" y="6192838"/>
            <a:ext cx="3002280" cy="411617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683CA0A-3CEC-4CF5-883E-6E1BED8E599C}"/>
              </a:ext>
            </a:extLst>
          </p:cNvPr>
          <p:cNvCxnSpPr>
            <a:cxnSpLocks/>
          </p:cNvCxnSpPr>
          <p:nvPr/>
        </p:nvCxnSpPr>
        <p:spPr>
          <a:xfrm>
            <a:off x="6261100" y="0"/>
            <a:ext cx="0" cy="6858000"/>
          </a:xfrm>
          <a:prstGeom prst="line">
            <a:avLst/>
          </a:prstGeom>
          <a:ln w="31750"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1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3-dark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7D36BD71-E314-4A66-99B1-E39EA1F94132}"/>
              </a:ext>
            </a:extLst>
          </p:cNvPr>
          <p:cNvSpPr/>
          <p:nvPr/>
        </p:nvSpPr>
        <p:spPr>
          <a:xfrm>
            <a:off x="-19050" y="0"/>
            <a:ext cx="611505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just"/>
            <a:endParaRPr lang="zh-CN" altLang="en-US" dirty="0"/>
          </a:p>
        </p:txBody>
      </p:sp>
      <p:sp>
        <p:nvSpPr>
          <p:cNvPr id="3" name="图片占位符 6">
            <a:extLst>
              <a:ext uri="{FF2B5EF4-FFF2-40B4-BE49-F238E27FC236}">
                <a16:creationId xmlns:a16="http://schemas.microsoft.com/office/drawing/2014/main" id="{636D3F5B-DBA0-4275-91FF-D14D16748B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0"/>
            <a:ext cx="58039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内容占位符 25">
            <a:extLst>
              <a:ext uri="{FF2B5EF4-FFF2-40B4-BE49-F238E27FC236}">
                <a16:creationId xmlns:a16="http://schemas.microsoft.com/office/drawing/2014/main" id="{EAF966A0-3FED-4405-A46B-41C9C95D779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363" y="386715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文本占位符 31">
            <a:extLst>
              <a:ext uri="{FF2B5EF4-FFF2-40B4-BE49-F238E27FC236}">
                <a16:creationId xmlns:a16="http://schemas.microsoft.com/office/drawing/2014/main" id="{5CABA719-CA98-4DC1-BD84-0C9150108B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63" y="3113196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6A416B96-18E1-4343-823D-E9C854070C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3" y="1896875"/>
            <a:ext cx="5740916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5F3585C-5A73-4AF1-B357-3035864895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069D545-3D6A-42A2-B6DB-9D6B8FC38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74359" r="1346"/>
          <a:stretch/>
        </p:blipFill>
        <p:spPr>
          <a:xfrm>
            <a:off x="310878" y="6192838"/>
            <a:ext cx="3002280" cy="411617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B683CA0A-3CEC-4CF5-883E-6E1BED8E599C}"/>
              </a:ext>
            </a:extLst>
          </p:cNvPr>
          <p:cNvCxnSpPr>
            <a:cxnSpLocks/>
          </p:cNvCxnSpPr>
          <p:nvPr/>
        </p:nvCxnSpPr>
        <p:spPr>
          <a:xfrm>
            <a:off x="6261100" y="0"/>
            <a:ext cx="0" cy="6858000"/>
          </a:xfrm>
          <a:prstGeom prst="line">
            <a:avLst/>
          </a:prstGeom>
          <a:ln w="31750"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12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等腰三角形 3">
            <a:extLst>
              <a:ext uri="{FF2B5EF4-FFF2-40B4-BE49-F238E27FC236}">
                <a16:creationId xmlns:a16="http://schemas.microsoft.com/office/drawing/2014/main" id="{98E190D1-AFAC-4AD9-B92E-58B87CBA2BBB}"/>
              </a:ext>
            </a:extLst>
          </p:cNvPr>
          <p:cNvSpPr/>
          <p:nvPr/>
        </p:nvSpPr>
        <p:spPr>
          <a:xfrm>
            <a:off x="10515600" y="-25400"/>
            <a:ext cx="1676400" cy="6883400"/>
          </a:xfrm>
          <a:prstGeom prst="triangle">
            <a:avLst>
              <a:gd name="adj" fmla="val 99435"/>
            </a:avLst>
          </a:prstGeom>
          <a:gradFill>
            <a:gsLst>
              <a:gs pos="100000">
                <a:schemeClr val="accent4"/>
              </a:gs>
              <a:gs pos="62000">
                <a:schemeClr val="tx2"/>
              </a:gs>
            </a:gsLst>
            <a:lin ang="2700000" scaled="0"/>
          </a:gradFill>
          <a:ln w="12700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lvl="0" algn="just"/>
            <a:endParaRPr lang="zh-CN" altLang="en-US" dirty="0"/>
          </a:p>
        </p:txBody>
      </p:sp>
      <p:sp>
        <p:nvSpPr>
          <p:cNvPr id="5" name="内容占位符 25">
            <a:extLst>
              <a:ext uri="{FF2B5EF4-FFF2-40B4-BE49-F238E27FC236}">
                <a16:creationId xmlns:a16="http://schemas.microsoft.com/office/drawing/2014/main" id="{96682C4B-F3CB-4913-99B2-00AFB7251FA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60363" y="386715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文本占位符 31">
            <a:extLst>
              <a:ext uri="{FF2B5EF4-FFF2-40B4-BE49-F238E27FC236}">
                <a16:creationId xmlns:a16="http://schemas.microsoft.com/office/drawing/2014/main" id="{B5A17264-04D1-4C02-832A-A1DA9484B0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63" y="3113196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26FA3F28-F930-4C1E-80F2-90C73C8F30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363" y="1896875"/>
            <a:ext cx="5740916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286D724-0E80-4FBA-8317-A8CE5EF380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5589"/>
            <a:ext cx="2169174" cy="7130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53A0ABC-646A-4367-9E96-FFDDE79E6B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74359" r="1346"/>
          <a:stretch/>
        </p:blipFill>
        <p:spPr>
          <a:xfrm>
            <a:off x="310878" y="6192838"/>
            <a:ext cx="3002280" cy="411617"/>
          </a:xfrm>
          <a:prstGeom prst="rect">
            <a:avLst/>
          </a:prstGeom>
        </p:spPr>
      </p:pic>
      <p:sp>
        <p:nvSpPr>
          <p:cNvPr id="10" name="图片占位符 6">
            <a:extLst>
              <a:ext uri="{FF2B5EF4-FFF2-40B4-BE49-F238E27FC236}">
                <a16:creationId xmlns:a16="http://schemas.microsoft.com/office/drawing/2014/main" id="{1E4B9AD9-F42C-42B1-BF19-2BD63A06C2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59400" y="0"/>
            <a:ext cx="6146801" cy="6858000"/>
          </a:xfrm>
          <a:prstGeom prst="parallelogram">
            <a:avLst>
              <a:gd name="adj" fmla="val 28125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8763BFF2-1BD6-4E69-9E37-FE80DFEC27A8}"/>
              </a:ext>
            </a:extLst>
          </p:cNvPr>
          <p:cNvCxnSpPr>
            <a:cxnSpLocks/>
          </p:cNvCxnSpPr>
          <p:nvPr/>
        </p:nvCxnSpPr>
        <p:spPr>
          <a:xfrm flipH="1">
            <a:off x="5710548" y="-25400"/>
            <a:ext cx="1737055" cy="6883400"/>
          </a:xfrm>
          <a:prstGeom prst="line">
            <a:avLst/>
          </a:prstGeom>
          <a:ln w="31750">
            <a:gradFill>
              <a:gsLst>
                <a:gs pos="60000">
                  <a:schemeClr val="tx2"/>
                </a:gs>
                <a:gs pos="100000">
                  <a:schemeClr val="accent4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64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封面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建筑物&#10;&#10;自动生成的说明">
            <a:extLst>
              <a:ext uri="{FF2B5EF4-FFF2-40B4-BE49-F238E27FC236}">
                <a16:creationId xmlns:a16="http://schemas.microsoft.com/office/drawing/2014/main" id="{CA3B2481-2E39-4F26-AD96-B5923670EB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710" y="2394097"/>
            <a:ext cx="8047290" cy="2590938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C227DB4D-9A52-41BB-8743-E8038C4138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60763" y="2407580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7" name="内容占位符 25">
            <a:extLst>
              <a:ext uri="{FF2B5EF4-FFF2-40B4-BE49-F238E27FC236}">
                <a16:creationId xmlns:a16="http://schemas.microsoft.com/office/drawing/2014/main" id="{B2D05E36-F937-40FD-97BB-9372B5AC93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46863" y="4107201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8" name="文本占位符 31">
            <a:extLst>
              <a:ext uri="{FF2B5EF4-FFF2-40B4-BE49-F238E27FC236}">
                <a16:creationId xmlns:a16="http://schemas.microsoft.com/office/drawing/2014/main" id="{5BC80367-1D9F-485B-B0F7-7C45899F90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0764" y="3997557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9" name="图片占位符 14">
            <a:extLst>
              <a:ext uri="{FF2B5EF4-FFF2-40B4-BE49-F238E27FC236}">
                <a16:creationId xmlns:a16="http://schemas.microsoft.com/office/drawing/2014/main" id="{61CC23B2-BE5F-4680-96CD-C33FF9374D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415726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r>
              <a:rPr lang="en-US" altLang="zh-CN"/>
              <a:t>Click icon to add picture</a:t>
            </a:r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788FC1A-7F0D-4A9B-AA04-89AD4994A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558" y="4706725"/>
            <a:ext cx="3935296" cy="20929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00B84F0-53AC-421B-9FBC-62687BB5AA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271357"/>
            <a:ext cx="2169174" cy="71309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9E27F61-80B1-40C1-B303-E54548F0A0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r="1346"/>
          <a:stretch/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6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DC54DA7-8689-4800-BC51-1B5E92F91EBD}"/>
              </a:ext>
            </a:extLst>
          </p:cNvPr>
          <p:cNvGrpSpPr/>
          <p:nvPr/>
        </p:nvGrpSpPr>
        <p:grpSpPr>
          <a:xfrm>
            <a:off x="391884" y="2278063"/>
            <a:ext cx="4122059" cy="1462680"/>
            <a:chOff x="304800" y="2709636"/>
            <a:chExt cx="4122059" cy="1462680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5E59BA01-ADDE-45EC-AD9A-30B45C126EF8}"/>
                </a:ext>
              </a:extLst>
            </p:cNvPr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14" name="组合 13">
                <a:extLst>
                  <a:ext uri="{FF2B5EF4-FFF2-40B4-BE49-F238E27FC236}">
                    <a16:creationId xmlns:a16="http://schemas.microsoft.com/office/drawing/2014/main" id="{5C4775BF-17D8-45C0-9CB9-425332699B08}"/>
                  </a:ext>
                </a:extLst>
              </p:cNvPr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7" name="矩形 16">
                  <a:extLst>
                    <a:ext uri="{FF2B5EF4-FFF2-40B4-BE49-F238E27FC236}">
                      <a16:creationId xmlns:a16="http://schemas.microsoft.com/office/drawing/2014/main" id="{0D22151C-5CCD-4390-83DF-F41B623A3BBE}"/>
                    </a:ext>
                  </a:extLst>
                </p:cNvPr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pic>
              <p:nvPicPr>
                <p:cNvPr id="18" name="图片 17" descr="图片包含 建筑物&#10;&#10;自动生成的说明">
                  <a:extLst>
                    <a:ext uri="{FF2B5EF4-FFF2-40B4-BE49-F238E27FC236}">
                      <a16:creationId xmlns:a16="http://schemas.microsoft.com/office/drawing/2014/main" id="{4FA339D9-8197-4F28-8D72-F96BF5158E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rgbClr val="DBDBDB">
                      <a:shade val="45000"/>
                      <a:satMod val="135000"/>
                    </a:srgbClr>
                    <a:prstClr val="white"/>
                  </a:duotone>
                  <a:alphaModFix amt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C081911D-2E44-4FD6-A0AD-907AAE52FACB}"/>
                  </a:ext>
                </a:extLst>
              </p:cNvPr>
              <p:cNvSpPr txBox="1"/>
              <p:nvPr/>
            </p:nvSpPr>
            <p:spPr>
              <a:xfrm>
                <a:off x="2387598" y="1755350"/>
                <a:ext cx="22351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8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Outline</a:t>
                </a:r>
                <a:endParaRPr kumimoji="0" lang="zh-CN" altLang="en-US" sz="4800" b="0" i="0" u="none" strike="noStrike" kern="0" cap="none" spc="0" normalizeH="0" baseline="0" noProof="0" dirty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+mj-ea"/>
                  <a:ea typeface="+mj-ea"/>
                </a:endParaRPr>
              </a:p>
            </p:txBody>
          </p:sp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A92C7D20-4DAB-48D5-B9FE-07311B97C222}"/>
                  </a:ext>
                </a:extLst>
              </p:cNvPr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gradFill>
                <a:gsLst>
                  <a:gs pos="100000">
                    <a:schemeClr val="accent4"/>
                  </a:gs>
                  <a:gs pos="62000">
                    <a:schemeClr val="tx2"/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22A3E5D-FF59-4C7C-A657-F2CE27FAB8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9" name="图片占位符 6">
            <a:extLst>
              <a:ext uri="{FF2B5EF4-FFF2-40B4-BE49-F238E27FC236}">
                <a16:creationId xmlns:a16="http://schemas.microsoft.com/office/drawing/2014/main" id="{AF8E3962-2329-4680-827B-C4237CDC52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999" y="0"/>
            <a:ext cx="609600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9348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目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B78DC3B0-6545-47FD-A372-07AD4DF09697}"/>
              </a:ext>
            </a:extLst>
          </p:cNvPr>
          <p:cNvGrpSpPr/>
          <p:nvPr/>
        </p:nvGrpSpPr>
        <p:grpSpPr>
          <a:xfrm>
            <a:off x="4034971" y="689970"/>
            <a:ext cx="4122059" cy="1462680"/>
            <a:chOff x="304800" y="2709636"/>
            <a:chExt cx="4122059" cy="146268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A499F2E8-30BC-413E-8034-6A7278D4979C}"/>
                </a:ext>
              </a:extLst>
            </p:cNvPr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6" name="组合 5">
                <a:extLst>
                  <a:ext uri="{FF2B5EF4-FFF2-40B4-BE49-F238E27FC236}">
                    <a16:creationId xmlns:a16="http://schemas.microsoft.com/office/drawing/2014/main" id="{BFD679A7-DAD2-4984-B6F0-7C9ABE4B8F0F}"/>
                  </a:ext>
                </a:extLst>
              </p:cNvPr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9" name="矩形 8">
                  <a:extLst>
                    <a:ext uri="{FF2B5EF4-FFF2-40B4-BE49-F238E27FC236}">
                      <a16:creationId xmlns:a16="http://schemas.microsoft.com/office/drawing/2014/main" id="{424CD77E-BBF9-4D46-B301-F75D3222F2E0}"/>
                    </a:ext>
                  </a:extLst>
                </p:cNvPr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rgbClr val="FFFFFF"/>
                </a:solidFill>
                <a:ln w="12700" cap="flat" cmpd="sng" algn="ctr">
                  <a:noFill/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微软雅黑"/>
                    <a:cs typeface="+mn-cs"/>
                  </a:endParaRPr>
                </a:p>
              </p:txBody>
            </p:sp>
            <p:pic>
              <p:nvPicPr>
                <p:cNvPr id="10" name="图片 9" descr="图片包含 建筑物&#10;&#10;自动生成的说明">
                  <a:extLst>
                    <a:ext uri="{FF2B5EF4-FFF2-40B4-BE49-F238E27FC236}">
                      <a16:creationId xmlns:a16="http://schemas.microsoft.com/office/drawing/2014/main" id="{83E81D97-88FE-44C4-85F5-ABEF155EA0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duotone>
                    <a:srgbClr val="DBDBDB">
                      <a:shade val="45000"/>
                      <a:satMod val="135000"/>
                    </a:srgbClr>
                    <a:prstClr val="white"/>
                  </a:duotone>
                  <a:alphaModFix amt="25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53959A77-64DA-4694-95C2-AD9E38910645}"/>
                  </a:ext>
                </a:extLst>
              </p:cNvPr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54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tx2"/>
                    </a:solidFill>
                    <a:effectLst/>
                    <a:uLnTx/>
                    <a:uFillTx/>
                    <a:latin typeface="+mj-ea"/>
                    <a:ea typeface="+mj-ea"/>
                  </a:rPr>
                  <a:t>目  录</a:t>
                </a:r>
              </a:p>
            </p:txBody>
          </p:sp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20512A63-1AB8-442E-BAE6-AF2B98235281}"/>
                  </a:ext>
                </a:extLst>
              </p:cNvPr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gradFill>
                <a:gsLst>
                  <a:gs pos="100000">
                    <a:schemeClr val="accent4"/>
                  </a:gs>
                  <a:gs pos="62000">
                    <a:schemeClr val="tx2"/>
                  </a:gs>
                </a:gsLst>
                <a:lin ang="2700000" scaled="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AD253681-53B8-4661-A94B-736B46C3AF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1" name="图片占位符 6">
            <a:extLst>
              <a:ext uri="{FF2B5EF4-FFF2-40B4-BE49-F238E27FC236}">
                <a16:creationId xmlns:a16="http://schemas.microsoft.com/office/drawing/2014/main" id="{D403F116-EFE8-4DEB-B6FE-4D20752B744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3240088"/>
            <a:ext cx="12192000" cy="361791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4481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页版式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1368" y="263408"/>
            <a:ext cx="8940432" cy="657713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</p:nvPr>
        </p:nvSpPr>
        <p:spPr>
          <a:xfrm>
            <a:off x="381368" y="1142440"/>
            <a:ext cx="11429264" cy="49914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defRPr sz="2500">
                <a:solidFill>
                  <a:schemeClr val="accent2"/>
                </a:solidFill>
              </a:defRPr>
            </a:lvl1pPr>
            <a:lvl2pPr>
              <a:lnSpc>
                <a:spcPct val="120000"/>
              </a:lnSpc>
              <a:defRPr sz="2117">
                <a:solidFill>
                  <a:schemeClr val="accent2"/>
                </a:solidFill>
              </a:defRPr>
            </a:lvl2pPr>
            <a:lvl3pPr>
              <a:lnSpc>
                <a:spcPct val="120000"/>
              </a:lnSpc>
              <a:defRPr sz="1905">
                <a:solidFill>
                  <a:schemeClr val="accent2"/>
                </a:solidFill>
              </a:defRPr>
            </a:lvl3pPr>
            <a:lvl4pPr>
              <a:lnSpc>
                <a:spcPct val="120000"/>
              </a:lnSpc>
              <a:defRPr sz="1693">
                <a:solidFill>
                  <a:schemeClr val="accent2"/>
                </a:solidFill>
              </a:defRPr>
            </a:lvl4pPr>
            <a:lvl5pPr>
              <a:lnSpc>
                <a:spcPct val="120000"/>
              </a:lnSpc>
              <a:defRPr sz="1693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33E3E6D-D003-4285-9CD3-F9F948F4D4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346"/>
          <a:stretch/>
        </p:blipFill>
        <p:spPr>
          <a:xfrm>
            <a:off x="516" y="6149854"/>
            <a:ext cx="12191484" cy="41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9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0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701" r:id="rId17"/>
    <p:sldLayoutId id="2147483695" r:id="rId18"/>
    <p:sldLayoutId id="2147483696" r:id="rId19"/>
    <p:sldLayoutId id="2147483699" r:id="rId20"/>
    <p:sldLayoutId id="2147483698" r:id="rId21"/>
    <p:sldLayoutId id="2147483702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6771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927" indent="-241927" algn="l" defTabSz="967710" rtl="0" eaLnBrk="1" latinLnBrk="0" hangingPunct="1">
        <a:lnSpc>
          <a:spcPct val="90000"/>
        </a:lnSpc>
        <a:spcBef>
          <a:spcPts val="1058"/>
        </a:spcBef>
        <a:buFontTx/>
        <a:buBlip>
          <a:blip r:embed="rId24"/>
        </a:buBlip>
        <a:defRPr sz="2963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2578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540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9637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2117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93492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17734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b="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66120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3145056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628911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4112765" indent="-241927" algn="l" defTabSz="967710" rtl="0" eaLnBrk="1" latinLnBrk="0" hangingPunct="1">
        <a:lnSpc>
          <a:spcPct val="90000"/>
        </a:lnSpc>
        <a:spcBef>
          <a:spcPts val="529"/>
        </a:spcBef>
        <a:buFont typeface="Arial" panose="020B0604020202020204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3855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7710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5156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3541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19274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903129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86983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70838" algn="l" defTabSz="967710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1">
          <p15:clr>
            <a:srgbClr val="F26B43"/>
          </p15:clr>
        </p15:guide>
        <p15:guide id="2" orient="horz" pos="227">
          <p15:clr>
            <a:srgbClr val="F26B43"/>
          </p15:clr>
        </p15:guide>
        <p15:guide id="3" pos="3840">
          <p15:clr>
            <a:srgbClr val="F26B43"/>
          </p15:clr>
        </p15:guide>
        <p15:guide id="4" pos="227">
          <p15:clr>
            <a:srgbClr val="F26B43"/>
          </p15:clr>
        </p15:guide>
        <p15:guide id="5" orient="horz" pos="2041">
          <p15:clr>
            <a:srgbClr val="F26B43"/>
          </p15:clr>
        </p15:guide>
        <p15:guide id="6" pos="7446">
          <p15:clr>
            <a:srgbClr val="F26B43"/>
          </p15:clr>
        </p15:guide>
        <p15:guide id="7" orient="horz" pos="3651">
          <p15:clr>
            <a:srgbClr val="F26B43"/>
          </p15:clr>
        </p15:guide>
        <p15:guide id="8" orient="horz" pos="2514">
          <p15:clr>
            <a:srgbClr val="FDE53C"/>
          </p15:clr>
        </p15:guide>
        <p15:guide id="9" orient="horz" pos="1554">
          <p15:clr>
            <a:srgbClr val="FDE53C"/>
          </p15:clr>
        </p15:guide>
        <p15:guide id="12" pos="2418">
          <p15:clr>
            <a:srgbClr val="A4A3A4"/>
          </p15:clr>
        </p15:guide>
        <p15:guide id="13" pos="4830">
          <p15:clr>
            <a:srgbClr val="A4A3A4"/>
          </p15:clr>
        </p15:guide>
        <p15:guide id="14" orient="horz" pos="1356">
          <p15:clr>
            <a:srgbClr val="A4A3A4"/>
          </p15:clr>
        </p15:guide>
        <p15:guide id="15" orient="horz" pos="2718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Visio_Drawing8.vsdx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3.emf"/><Relationship Id="rId4" Type="http://schemas.openxmlformats.org/officeDocument/2006/relationships/package" Target="../embeddings/Microsoft_Visio_Drawing9.vsd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package" Target="../embeddings/Microsoft_Visio_Drawing10.vsdx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5.emf"/><Relationship Id="rId4" Type="http://schemas.openxmlformats.org/officeDocument/2006/relationships/package" Target="../embeddings/Microsoft_Visio_Drawing11.vsd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5" Type="http://schemas.openxmlformats.org/officeDocument/2006/relationships/image" Target="../media/image1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package" Target="../embeddings/Microsoft_Visio_Drawing14.vsdx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package" Target="../embeddings/Microsoft_Visio_Drawing15.vsdx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package" Target="../embeddings/Microsoft_Visio_Drawing16.vsdx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package" Target="../embeddings/Microsoft_Visio_Drawing17.vsdx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Visio_Drawing18.vsd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9.vsd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5.vsd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6.vsd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.xml"/><Relationship Id="rId7" Type="http://schemas.openxmlformats.org/officeDocument/2006/relationships/image" Target="../media/image21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7.vsd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8.vsd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39.vsd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0.vsd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1.vsd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2.vsd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3.vsd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1.emf"/><Relationship Id="rId5" Type="http://schemas.openxmlformats.org/officeDocument/2006/relationships/package" Target="../embeddings/Microsoft_Visio_Drawing44.vsdx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5.vsd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package" Target="../embeddings/Microsoft_Visio_Drawing57.vsdx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8.vsd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59.vsd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5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0.vsd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7.emf"/><Relationship Id="rId5" Type="http://schemas.openxmlformats.org/officeDocument/2006/relationships/package" Target="../embeddings/Microsoft_Visio_Drawing61.vsdx"/><Relationship Id="rId4" Type="http://schemas.openxmlformats.org/officeDocument/2006/relationships/image" Target="../media/image5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2.vsd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package" Target="../embeddings/Microsoft_Visio_Drawing63.vsdx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package" Target="../embeddings/Microsoft_Visio_Drawing64.vsdx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5.vsd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5.vsdx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1.png"/><Relationship Id="rId4" Type="http://schemas.openxmlformats.org/officeDocument/2006/relationships/image" Target="../media/image60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package" Target="../embeddings/Microsoft_Visio_Drawing66.vsdx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3.emf"/><Relationship Id="rId5" Type="http://schemas.openxmlformats.org/officeDocument/2006/relationships/package" Target="../embeddings/Microsoft_Visio_Drawing67.vsdx"/><Relationship Id="rId4" Type="http://schemas.openxmlformats.org/officeDocument/2006/relationships/image" Target="../media/image62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8.vsd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6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1.vsdx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5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2.vsd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6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4.vsdx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7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5.vsd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8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6.vsdx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9.e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83.vsdx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0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84.vsdx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2.emf"/><Relationship Id="rId5" Type="http://schemas.openxmlformats.org/officeDocument/2006/relationships/package" Target="../embeddings/Microsoft_Visio_Drawing85.vsdx"/><Relationship Id="rId4" Type="http://schemas.openxmlformats.org/officeDocument/2006/relationships/image" Target="../media/image71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86.vsdx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3.emf"/><Relationship Id="rId5" Type="http://schemas.openxmlformats.org/officeDocument/2006/relationships/package" Target="../embeddings/Microsoft_Visio_Drawing87.vsdx"/><Relationship Id="rId4" Type="http://schemas.openxmlformats.org/officeDocument/2006/relationships/image" Target="../media/image7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.vsd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package" Target="../embeddings/Microsoft_Visio_Drawing88.vsdx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4.emf"/><Relationship Id="rId4" Type="http://schemas.openxmlformats.org/officeDocument/2006/relationships/package" Target="../embeddings/Microsoft_Visio_Drawing89.vsdx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0.vsdx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1.emf"/><Relationship Id="rId5" Type="http://schemas.openxmlformats.org/officeDocument/2006/relationships/package" Target="../embeddings/Microsoft_Visio_Drawing91.vsdx"/><Relationship Id="rId4" Type="http://schemas.openxmlformats.org/officeDocument/2006/relationships/image" Target="../media/image75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2.vsdx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1.emf"/><Relationship Id="rId5" Type="http://schemas.openxmlformats.org/officeDocument/2006/relationships/package" Target="../embeddings/Microsoft_Visio_Drawing93.vsdx"/><Relationship Id="rId4" Type="http://schemas.openxmlformats.org/officeDocument/2006/relationships/image" Target="../media/image76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4.vsdx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7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5.vsdx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8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6.vsdx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9.e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7.vsdx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8.vsdx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1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99.vsdx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Visio_Drawing1.vsdx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00.vsdx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3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7" Type="http://schemas.openxmlformats.org/officeDocument/2006/relationships/image" Target="../media/image85.emf"/><Relationship Id="rId2" Type="http://schemas.openxmlformats.org/officeDocument/2006/relationships/package" Target="../embeddings/Microsoft_Visio_Drawing101.vsdx"/><Relationship Id="rId1" Type="http://schemas.openxmlformats.org/officeDocument/2006/relationships/slideLayout" Target="../slideLayouts/slideLayout20.xml"/><Relationship Id="rId6" Type="http://schemas.openxmlformats.org/officeDocument/2006/relationships/package" Target="../embeddings/Microsoft_Visio_Drawing102.vsdx"/><Relationship Id="rId5" Type="http://schemas.openxmlformats.org/officeDocument/2006/relationships/image" Target="../media/image83.emf"/><Relationship Id="rId4" Type="http://schemas.openxmlformats.org/officeDocument/2006/relationships/package" Target="../embeddings/Microsoft_Visio_Drawing100.vsdx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7" Type="http://schemas.openxmlformats.org/officeDocument/2006/relationships/image" Target="../media/image86.emf"/><Relationship Id="rId2" Type="http://schemas.openxmlformats.org/officeDocument/2006/relationships/package" Target="../embeddings/Microsoft_Visio_Drawing101.vsdx"/><Relationship Id="rId1" Type="http://schemas.openxmlformats.org/officeDocument/2006/relationships/slideLayout" Target="../slideLayouts/slideLayout20.xml"/><Relationship Id="rId6" Type="http://schemas.openxmlformats.org/officeDocument/2006/relationships/package" Target="../embeddings/Microsoft_Visio_Drawing103.vsdx"/><Relationship Id="rId5" Type="http://schemas.openxmlformats.org/officeDocument/2006/relationships/image" Target="../media/image83.emf"/><Relationship Id="rId4" Type="http://schemas.openxmlformats.org/officeDocument/2006/relationships/package" Target="../embeddings/Microsoft_Visio_Drawing100.vsdx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7" Type="http://schemas.openxmlformats.org/officeDocument/2006/relationships/image" Target="../media/image87.emf"/><Relationship Id="rId2" Type="http://schemas.openxmlformats.org/officeDocument/2006/relationships/package" Target="../embeddings/Microsoft_Visio_Drawing101.vsdx"/><Relationship Id="rId1" Type="http://schemas.openxmlformats.org/officeDocument/2006/relationships/slideLayout" Target="../slideLayouts/slideLayout20.xml"/><Relationship Id="rId6" Type="http://schemas.openxmlformats.org/officeDocument/2006/relationships/package" Target="../embeddings/Microsoft_Visio_Drawing104.vsdx"/><Relationship Id="rId5" Type="http://schemas.openxmlformats.org/officeDocument/2006/relationships/image" Target="../media/image83.emf"/><Relationship Id="rId4" Type="http://schemas.openxmlformats.org/officeDocument/2006/relationships/package" Target="../embeddings/Microsoft_Visio_Drawing100.vsdx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package" Target="../embeddings/Microsoft_Visio_Drawing106.vsdx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07.vsdx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9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31.vsdx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90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42.vsdx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openxmlformats.org/officeDocument/2006/relationships/image" Target="../media/image9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Visio_Drawing2.vsdx"/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Visio_Drawing3.vsdx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4.vsd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1.emf"/><Relationship Id="rId5" Type="http://schemas.openxmlformats.org/officeDocument/2006/relationships/package" Target="../embeddings/Microsoft_Visio_Drawing5.vsdx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1C23-4864-4EDC-9245-2B945B03B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800" dirty="0"/>
              <a:t>UM-PIM: DRAM-based PIM with Uniform &amp; Shared Memory Space</a:t>
            </a:r>
            <a:endParaRPr lang="zh-CN" altLang="en-US" sz="4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03B174-84E7-4295-99AA-37466EED9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303" y="116889"/>
            <a:ext cx="1381557" cy="867193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7A876EB0-B821-F2BF-71BF-B2516B3E348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644342" y="5773393"/>
            <a:ext cx="2903311" cy="454025"/>
          </a:xfrm>
        </p:spPr>
        <p:txBody>
          <a:bodyPr/>
          <a:lstStyle/>
          <a:p>
            <a:fld id="{633ABB03-F655-1248-B1E5-1A4D429D58A7}" type="datetime1">
              <a:rPr lang="zh-CN" altLang="en-US" smtClean="0">
                <a:solidFill>
                  <a:srgbClr val="002060"/>
                </a:solidFill>
              </a:rPr>
              <a:t>2024/6/18</a:t>
            </a:fld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907C66A-6849-08DD-2704-2427AEFCFF2C}"/>
              </a:ext>
            </a:extLst>
          </p:cNvPr>
          <p:cNvSpPr txBox="1">
            <a:spLocks noChangeArrowheads="1"/>
          </p:cNvSpPr>
          <p:nvPr/>
        </p:nvSpPr>
        <p:spPr>
          <a:xfrm>
            <a:off x="1667505" y="3698188"/>
            <a:ext cx="8856984" cy="230221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hangingPunct="0">
              <a:buNone/>
            </a:pPr>
            <a:r>
              <a:rPr lang="zh-CN" altLang="en-US" sz="32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Arial" panose="020B0604020202020204" pitchFamily="34" charset="0"/>
              </a:rPr>
              <a:t>刘方鑫</a:t>
            </a:r>
            <a:endParaRPr lang="en-US" altLang="zh-CN" sz="3200" b="1" dirty="0">
              <a:solidFill>
                <a:srgbClr val="002060"/>
              </a:solidFill>
              <a:latin typeface="华文中宋" pitchFamily="2" charset="-122"/>
              <a:ea typeface="华文中宋" pitchFamily="2" charset="-122"/>
              <a:cs typeface="Arial" panose="020B0604020202020204" pitchFamily="34" charset="0"/>
            </a:endParaRPr>
          </a:p>
          <a:p>
            <a:pPr marL="0" indent="0" algn="ctr" hangingPunct="0">
              <a:buNone/>
            </a:pPr>
            <a:endParaRPr lang="en-US" altLang="zh-CN" sz="2400" dirty="0">
              <a:solidFill>
                <a:srgbClr val="002060"/>
              </a:solidFill>
              <a:latin typeface="华文中宋" pitchFamily="2" charset="-122"/>
              <a:ea typeface="华文中宋" pitchFamily="2" charset="-122"/>
              <a:cs typeface="Arial" panose="020B0604020202020204" pitchFamily="34" charset="0"/>
            </a:endParaRPr>
          </a:p>
          <a:p>
            <a:pPr marL="0" indent="0" algn="ctr" hangingPunct="0">
              <a:buNone/>
            </a:pPr>
            <a:r>
              <a:rPr lang="zh-CN" altLang="en-US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Arial" panose="020B0604020202020204" pitchFamily="34" charset="0"/>
                <a:sym typeface="DengXian"/>
              </a:rPr>
              <a:t>上海交通大学</a:t>
            </a:r>
            <a:endParaRPr lang="en-US" altLang="zh-CN" b="1" dirty="0">
              <a:solidFill>
                <a:srgbClr val="002060"/>
              </a:solidFill>
              <a:latin typeface="华文中宋" pitchFamily="2" charset="-122"/>
              <a:ea typeface="华文中宋" pitchFamily="2" charset="-122"/>
              <a:cs typeface="Arial" panose="020B0604020202020204" pitchFamily="34" charset="0"/>
              <a:sym typeface="DengXian"/>
            </a:endParaRPr>
          </a:p>
          <a:p>
            <a:pPr marL="0" indent="0" algn="ctr" hangingPunct="0">
              <a:buNone/>
            </a:pPr>
            <a:r>
              <a:rPr lang="zh-CN" altLang="en-US" sz="2400" b="1" dirty="0">
                <a:solidFill>
                  <a:srgbClr val="002060"/>
                </a:solidFill>
                <a:latin typeface="华文中宋" pitchFamily="2" charset="-122"/>
                <a:ea typeface="华文中宋" pitchFamily="2" charset="-122"/>
                <a:cs typeface="Arial" panose="020B0604020202020204" pitchFamily="34" charset="0"/>
                <a:sym typeface="DengXian"/>
              </a:rPr>
              <a:t>电子信息与电气工程学院  计算机科学与工程系</a:t>
            </a:r>
            <a:endParaRPr lang="en-US" altLang="zh-CN" b="1" dirty="0">
              <a:solidFill>
                <a:srgbClr val="002060"/>
              </a:solidFill>
              <a:latin typeface="华文中宋" pitchFamily="2" charset="-122"/>
              <a:ea typeface="华文中宋" pitchFamily="2" charset="-122"/>
              <a:cs typeface="Arial" panose="020B0604020202020204" pitchFamily="34" charset="0"/>
              <a:sym typeface="DengXian"/>
            </a:endParaRPr>
          </a:p>
        </p:txBody>
      </p:sp>
    </p:spTree>
    <p:extLst>
      <p:ext uri="{BB962C8B-B14F-4D97-AF65-F5344CB8AC3E}">
        <p14:creationId xmlns:p14="http://schemas.microsoft.com/office/powerpoint/2010/main" val="267979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33E703-59E6-429F-8581-6406ACE2CED4}"/>
              </a:ext>
            </a:extLst>
          </p:cNvPr>
          <p:cNvGraphicFramePr>
            <a:graphicFrameLocks noGrp="1" noChangeAspect="1"/>
          </p:cNvGraphicFramePr>
          <p:nvPr>
            <p:ph sz="quarter" idx="10"/>
          </p:nvPr>
        </p:nvGraphicFramePr>
        <p:xfrm>
          <a:off x="2222500" y="1949450"/>
          <a:ext cx="7747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167963" imgH="2186600" progId="Visio.Drawing.15">
                  <p:embed/>
                </p:oleObj>
              </mc:Choice>
              <mc:Fallback>
                <p:oleObj name="Visio" r:id="rId2" imgW="4167963" imgH="2186600" progId="Visio.Drawing.15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5633E703-59E6-429F-8581-6406ACE2C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2500" y="1949450"/>
                        <a:ext cx="7747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0FC1B07-5D06-4541-9223-1F11C918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背景：</a:t>
            </a:r>
            <a:r>
              <a:rPr lang="en-US" altLang="zh-CN" dirty="0"/>
              <a:t>Memory Wall</a:t>
            </a:r>
            <a:endParaRPr lang="zh-CN" alt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8EDF2595-6D31-4428-BE12-D0F3DD65F285}"/>
              </a:ext>
            </a:extLst>
          </p:cNvPr>
          <p:cNvSpPr txBox="1">
            <a:spLocks/>
          </p:cNvSpPr>
          <p:nvPr/>
        </p:nvSpPr>
        <p:spPr>
          <a:xfrm>
            <a:off x="2018027" y="1685678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2E6323F-6F2A-4F03-8B3F-A58EA6193A6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16328" y="1564128"/>
          <a:ext cx="1791652" cy="1475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340978" imgH="1104813" progId="Visio.Drawing.15">
                  <p:embed/>
                </p:oleObj>
              </mc:Choice>
              <mc:Fallback>
                <p:oleObj name="Visio" r:id="rId4" imgW="1340978" imgH="1104813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2E6323F-6F2A-4F03-8B3F-A58EA6193A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6328" y="1564128"/>
                        <a:ext cx="1791652" cy="1475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3ADD7EA-DEC7-4F4A-8B1A-62BD25246D5C}"/>
              </a:ext>
            </a:extLst>
          </p:cNvPr>
          <p:cNvSpPr txBox="1"/>
          <p:nvPr/>
        </p:nvSpPr>
        <p:spPr>
          <a:xfrm>
            <a:off x="7761607" y="3303115"/>
            <a:ext cx="2628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Device</a:t>
            </a:r>
            <a:r>
              <a:rPr lang="zh-CN" altLang="en-US" dirty="0">
                <a:solidFill>
                  <a:srgbClr val="FF0000"/>
                </a:solidFill>
              </a:rPr>
              <a:t>层级：同一个</a:t>
            </a:r>
            <a:r>
              <a:rPr lang="en-US" altLang="zh-CN" dirty="0">
                <a:solidFill>
                  <a:srgbClr val="FF0000"/>
                </a:solidFill>
              </a:rPr>
              <a:t>rank</a:t>
            </a:r>
            <a:r>
              <a:rPr lang="zh-CN" altLang="en-US" dirty="0">
                <a:solidFill>
                  <a:srgbClr val="FF0000"/>
                </a:solidFill>
              </a:rPr>
              <a:t>的</a:t>
            </a:r>
            <a:r>
              <a:rPr lang="en-US" altLang="zh-CN" dirty="0">
                <a:solidFill>
                  <a:srgbClr val="FF0000"/>
                </a:solidFill>
              </a:rPr>
              <a:t>device</a:t>
            </a:r>
            <a:r>
              <a:rPr lang="zh-CN" altLang="en-US" dirty="0">
                <a:solidFill>
                  <a:srgbClr val="FF0000"/>
                </a:solidFill>
              </a:rPr>
              <a:t>可以真正并行，但共享地址信号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7E82AF01-02D7-4E07-A89B-CBDA119ADD9B}"/>
              </a:ext>
            </a:extLst>
          </p:cNvPr>
          <p:cNvSpPr/>
          <p:nvPr/>
        </p:nvSpPr>
        <p:spPr>
          <a:xfrm rot="10800000">
            <a:off x="5232400" y="3248660"/>
            <a:ext cx="640080" cy="36068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74835D17-F2FF-4110-94F4-1E5FFD959839}"/>
              </a:ext>
            </a:extLst>
          </p:cNvPr>
          <p:cNvSpPr/>
          <p:nvPr/>
        </p:nvSpPr>
        <p:spPr>
          <a:xfrm rot="10800000">
            <a:off x="5232400" y="3865765"/>
            <a:ext cx="640080" cy="36068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FC190DF5-BE55-42CF-8C27-F9F2AF36220D}"/>
              </a:ext>
            </a:extLst>
          </p:cNvPr>
          <p:cNvSpPr/>
          <p:nvPr/>
        </p:nvSpPr>
        <p:spPr>
          <a:xfrm rot="10800000">
            <a:off x="5232400" y="4501523"/>
            <a:ext cx="640080" cy="36068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DA21714-37BD-460F-9E9D-27857DEC0EBD}"/>
              </a:ext>
            </a:extLst>
          </p:cNvPr>
          <p:cNvSpPr/>
          <p:nvPr/>
        </p:nvSpPr>
        <p:spPr>
          <a:xfrm rot="10800000">
            <a:off x="5232400" y="5125975"/>
            <a:ext cx="640080" cy="360680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9DD6D7-509F-4409-A31A-E43E71CDE45D}"/>
              </a:ext>
            </a:extLst>
          </p:cNvPr>
          <p:cNvCxnSpPr>
            <a:cxnSpLocks/>
          </p:cNvCxnSpPr>
          <p:nvPr/>
        </p:nvCxnSpPr>
        <p:spPr>
          <a:xfrm>
            <a:off x="5140960" y="2844800"/>
            <a:ext cx="109728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5338108-8406-4253-B983-D54385F4FB18}"/>
              </a:ext>
            </a:extLst>
          </p:cNvPr>
          <p:cNvCxnSpPr>
            <a:cxnSpLocks/>
          </p:cNvCxnSpPr>
          <p:nvPr/>
        </p:nvCxnSpPr>
        <p:spPr>
          <a:xfrm>
            <a:off x="6238240" y="2844800"/>
            <a:ext cx="0" cy="25908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83EF1E4-0A48-45BD-AF7A-91FF58FA62E4}"/>
              </a:ext>
            </a:extLst>
          </p:cNvPr>
          <p:cNvSpPr txBox="1"/>
          <p:nvPr/>
        </p:nvSpPr>
        <p:spPr>
          <a:xfrm>
            <a:off x="4720588" y="2536868"/>
            <a:ext cx="713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Addr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415D48AB-CF3E-E8B5-2D77-F851BFA82DF5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A98637D-B373-7F0D-F3E4-246F7EDDE77F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EFCB7FB2-535C-B989-F2E3-4F32D3DB71AE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D58D3A0A-1D4E-D20A-A435-0CA1BE1AD2E5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FDA10CB-F92A-01DA-E79A-9D3CBF8F6A53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4222043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33E703-59E6-429F-8581-6406ACE2CED4}"/>
              </a:ext>
            </a:extLst>
          </p:cNvPr>
          <p:cNvGraphicFramePr>
            <a:graphicFrameLocks noGrp="1" noChangeAspect="1"/>
          </p:cNvGraphicFramePr>
          <p:nvPr>
            <p:ph sz="quarter" idx="10"/>
          </p:nvPr>
        </p:nvGraphicFramePr>
        <p:xfrm>
          <a:off x="2222500" y="1949450"/>
          <a:ext cx="7747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167963" imgH="2186600" progId="Visio.Drawing.15">
                  <p:embed/>
                </p:oleObj>
              </mc:Choice>
              <mc:Fallback>
                <p:oleObj name="Visio" r:id="rId2" imgW="4167963" imgH="2186600" progId="Visio.Drawing.15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5633E703-59E6-429F-8581-6406ACE2C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2500" y="1949450"/>
                        <a:ext cx="7747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0FC1B07-5D06-4541-9223-1F11C918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背景：</a:t>
            </a:r>
            <a:r>
              <a:rPr lang="en-US" altLang="zh-CN" dirty="0"/>
              <a:t>Memory Wall</a:t>
            </a:r>
            <a:endParaRPr lang="zh-CN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535C7B-F453-4212-816F-D7A0C497F47E}"/>
              </a:ext>
            </a:extLst>
          </p:cNvPr>
          <p:cNvSpPr/>
          <p:nvPr/>
        </p:nvSpPr>
        <p:spPr>
          <a:xfrm>
            <a:off x="3724656" y="1706881"/>
            <a:ext cx="1072896" cy="4707889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Memory Wall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51CFD7-A307-4A2B-9191-31D4993D784B}"/>
              </a:ext>
            </a:extLst>
          </p:cNvPr>
          <p:cNvSpPr txBox="1"/>
          <p:nvPr/>
        </p:nvSpPr>
        <p:spPr>
          <a:xfrm>
            <a:off x="5366796" y="6099857"/>
            <a:ext cx="1331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内存墙问题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F6DB8B0-2D00-4F20-BD9E-805B444EBB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16328" y="1564128"/>
          <a:ext cx="1791652" cy="1475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1340978" imgH="1104813" progId="Visio.Drawing.15">
                  <p:embed/>
                </p:oleObj>
              </mc:Choice>
              <mc:Fallback>
                <p:oleObj name="Visio" r:id="rId4" imgW="1340978" imgH="1104813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F6DB8B0-2D00-4F20-BD9E-805B444EBB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16328" y="1564128"/>
                        <a:ext cx="1791652" cy="1475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6E5AFF5A-8017-013F-CD20-03225F092504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3F68CB3-6EB2-53B0-460D-E82980E628B6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6FE1CA6-71EE-24C2-9A2C-72D4DCBBC138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81112F52-1C18-282E-B169-2D21D52177BE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ED463AA-C384-8046-EBB1-307CD44FD2A3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271259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EA0E3-7243-4A77-9FFF-30547C765E7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将计算单元（</a:t>
            </a:r>
            <a:r>
              <a:rPr lang="en-US" altLang="zh-CN" dirty="0"/>
              <a:t>PIM</a:t>
            </a:r>
            <a:r>
              <a:rPr lang="zh-CN" altLang="en-US" dirty="0"/>
              <a:t>单元）集成到</a:t>
            </a:r>
            <a:r>
              <a:rPr lang="en-US" altLang="zh-CN" dirty="0"/>
              <a:t>DRAM</a:t>
            </a:r>
            <a:r>
              <a:rPr lang="zh-CN" altLang="en-US" dirty="0"/>
              <a:t>中，以更好地利用内部带宽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3718CC-305D-4B58-AC15-331A1CBE2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000" y="2477025"/>
            <a:ext cx="4455426" cy="25940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AA5046-9249-4060-B884-DD018632E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66" y="2575200"/>
            <a:ext cx="5983728" cy="2506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4A5A816-C078-4453-B34F-F7A8F90F229E}"/>
              </a:ext>
            </a:extLst>
          </p:cNvPr>
          <p:cNvSpPr txBox="1"/>
          <p:nvPr/>
        </p:nvSpPr>
        <p:spPr>
          <a:xfrm>
            <a:off x="1214490" y="5345987"/>
            <a:ext cx="450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/>
              <a:t>AxDIMM</a:t>
            </a:r>
            <a:r>
              <a:rPr lang="en-US" altLang="zh-CN" sz="2800" dirty="0"/>
              <a:t>: in DIMM</a:t>
            </a:r>
            <a:endParaRPr lang="zh-CN" alt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7BB1C0-5120-4F4C-8B53-F226ECA60AE6}"/>
              </a:ext>
            </a:extLst>
          </p:cNvPr>
          <p:cNvSpPr txBox="1"/>
          <p:nvPr/>
        </p:nvSpPr>
        <p:spPr>
          <a:xfrm>
            <a:off x="7230000" y="5292419"/>
            <a:ext cx="450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/>
              <a:t>UPMEM, </a:t>
            </a:r>
            <a:r>
              <a:rPr lang="en-US" altLang="zh-CN" sz="2800" dirty="0" err="1"/>
              <a:t>AiM</a:t>
            </a:r>
            <a:r>
              <a:rPr lang="en-US" altLang="zh-CN" sz="2800" dirty="0"/>
              <a:t>: In Bank</a:t>
            </a:r>
            <a:endParaRPr lang="zh-CN" altLang="en-US" sz="2800" dirty="0"/>
          </a:p>
        </p:txBody>
      </p:sp>
      <p:sp>
        <p:nvSpPr>
          <p:cNvPr id="16" name="灯片编号占位符 1">
            <a:extLst>
              <a:ext uri="{FF2B5EF4-FFF2-40B4-BE49-F238E27FC236}">
                <a16:creationId xmlns:a16="http://schemas.microsoft.com/office/drawing/2014/main" id="{B24E4D53-4BB1-B3D3-0A50-61BF88E0775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41927" indent="-241927" algn="l" defTabSz="967710" rtl="0" eaLnBrk="1" latinLnBrk="0" hangingPunct="1">
              <a:lnSpc>
                <a:spcPct val="120000"/>
              </a:lnSpc>
              <a:spcBef>
                <a:spcPts val="1058"/>
              </a:spcBef>
              <a:buFontTx/>
              <a:buBlip>
                <a:blip r:embed="rId5"/>
              </a:buBlip>
              <a:defRPr sz="25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25782" indent="-241927" algn="l" defTabSz="967710" rtl="0" eaLnBrk="1" latinLnBrk="0" hangingPunct="1">
              <a:lnSpc>
                <a:spcPct val="12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209637" indent="-241927" algn="l" defTabSz="967710" rtl="0" eaLnBrk="1" latinLnBrk="0" hangingPunct="1">
              <a:lnSpc>
                <a:spcPct val="12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93492" indent="-241927" algn="l" defTabSz="967710" rtl="0" eaLnBrk="1" latinLnBrk="0" hangingPunct="1">
              <a:lnSpc>
                <a:spcPct val="12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693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177346" indent="-241927" algn="l" defTabSz="967710" rtl="0" eaLnBrk="1" latinLnBrk="0" hangingPunct="1">
              <a:lnSpc>
                <a:spcPct val="12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693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66120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53781C-E1F6-4315-A39D-61273F2E0596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2A0A166B-C91D-4B5D-8318-B8CE9D2A2E3B}"/>
              </a:ext>
            </a:extLst>
          </p:cNvPr>
          <p:cNvSpPr/>
          <p:nvPr/>
        </p:nvSpPr>
        <p:spPr>
          <a:xfrm>
            <a:off x="0" y="-1"/>
            <a:ext cx="12192000" cy="674399"/>
          </a:xfrm>
          <a:prstGeom prst="rect">
            <a:avLst/>
          </a:prstGeom>
          <a:gradFill flip="none" rotWithShape="1">
            <a:gsLst>
              <a:gs pos="0">
                <a:srgbClr val="C8151D"/>
              </a:gs>
              <a:gs pos="50000">
                <a:srgbClr val="C8151D"/>
              </a:gs>
              <a:gs pos="100000">
                <a:srgbClr val="C8151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F99BC3D-A017-BE11-131D-569D36930B3A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7DAB6FC3-8EF7-2BFC-5EBC-69C08C300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35" b="95575" l="9565" r="89565">
                        <a14:foregroundMark x1="28696" y1="37168" x2="28696" y2="37168"/>
                        <a14:foregroundMark x1="22609" y1="33628" x2="22609" y2="33628"/>
                        <a14:foregroundMark x1="26957" y1="36283" x2="26957" y2="36283"/>
                        <a14:foregroundMark x1="36522" y1="25664" x2="36522" y2="25664"/>
                        <a14:foregroundMark x1="43478" y1="26549" x2="43478" y2="26549"/>
                        <a14:foregroundMark x1="47826" y1="24779" x2="47826" y2="24779"/>
                        <a14:foregroundMark x1="40870" y1="27434" x2="40870" y2="27434"/>
                        <a14:foregroundMark x1="33043" y1="18584" x2="33043" y2="18584"/>
                        <a14:foregroundMark x1="34783" y1="19469" x2="34783" y2="19469"/>
                        <a14:foregroundMark x1="34783" y1="19469" x2="34783" y2="19469"/>
                        <a14:foregroundMark x1="31304" y1="18584" x2="31304" y2="18584"/>
                        <a14:foregroundMark x1="26957" y1="21239" x2="26957" y2="21239"/>
                        <a14:foregroundMark x1="26957" y1="36283" x2="26957" y2="36283"/>
                        <a14:foregroundMark x1="20000" y1="39823" x2="20000" y2="39823"/>
                        <a14:foregroundMark x1="14783" y1="57522" x2="14783" y2="57522"/>
                        <a14:foregroundMark x1="40000" y1="64602" x2="40000" y2="64602"/>
                        <a14:foregroundMark x1="43478" y1="78761" x2="43478" y2="78761"/>
                        <a14:foregroundMark x1="20000" y1="65487" x2="20000" y2="65487"/>
                        <a14:foregroundMark x1="53043" y1="95575" x2="53043" y2="95575"/>
                        <a14:backgroundMark x1="40870" y1="26549" x2="40870" y2="26549"/>
                        <a14:backgroundMark x1="57391" y1="46903" x2="57391" y2="469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076" y="82852"/>
            <a:ext cx="547692" cy="53816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01902C10-9287-A428-DE7E-D63101C29457}"/>
              </a:ext>
            </a:extLst>
          </p:cNvPr>
          <p:cNvSpPr txBox="1"/>
          <p:nvPr/>
        </p:nvSpPr>
        <p:spPr>
          <a:xfrm>
            <a:off x="3355837" y="150016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AE8565AD-96E9-66A5-89A8-D12EDB49B530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5433729A-FBF5-99D4-8A36-3135098264C0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2FCD2C9C-F381-A2F8-44EC-96A0414F0725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24" name="等腰三角形 13">
            <a:extLst>
              <a:ext uri="{FF2B5EF4-FFF2-40B4-BE49-F238E27FC236}">
                <a16:creationId xmlns:a16="http://schemas.microsoft.com/office/drawing/2014/main" id="{FB95CB52-1DA9-83A9-079C-10FE1D440562}"/>
              </a:ext>
            </a:extLst>
          </p:cNvPr>
          <p:cNvSpPr/>
          <p:nvPr/>
        </p:nvSpPr>
        <p:spPr>
          <a:xfrm>
            <a:off x="3836154" y="518675"/>
            <a:ext cx="153846" cy="16231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46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4A2648-C40F-4F04-8DC2-8F0F55CB53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增大</a:t>
            </a:r>
            <a:r>
              <a:rPr lang="en-US" altLang="zh-CN" dirty="0"/>
              <a:t>CPU</a:t>
            </a:r>
            <a:r>
              <a:rPr lang="zh-CN" altLang="en-US" dirty="0"/>
              <a:t>带宽，将连续数据的相邻</a:t>
            </a:r>
            <a:r>
              <a:rPr lang="en-US" altLang="zh-CN" dirty="0" err="1"/>
              <a:t>cacheline</a:t>
            </a:r>
            <a:r>
              <a:rPr lang="zh-CN" altLang="en-US" dirty="0"/>
              <a:t>存储在不同的</a:t>
            </a:r>
            <a:r>
              <a:rPr lang="en-US" altLang="zh-CN" dirty="0"/>
              <a:t>channel</a:t>
            </a:r>
          </a:p>
          <a:p>
            <a:r>
              <a:rPr lang="zh-CN" altLang="en-US" dirty="0"/>
              <a:t>相邻数据可以并行</a:t>
            </a:r>
            <a:r>
              <a:rPr lang="en-US" altLang="zh-CN" dirty="0"/>
              <a:t>/pipeline</a:t>
            </a:r>
            <a:r>
              <a:rPr lang="zh-CN" altLang="en-US" dirty="0"/>
              <a:t>读取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FC1B07-5D06-4541-9223-1F11C918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背景：内存交织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2BB96D0-9066-40C0-A0D1-BE7DB916CE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1410" y="3190875"/>
          <a:ext cx="8687990" cy="255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810252" imgH="2293628" progId="Visio.Drawing.15">
                  <p:embed/>
                </p:oleObj>
              </mc:Choice>
              <mc:Fallback>
                <p:oleObj name="Visio" r:id="rId2" imgW="7810252" imgH="2293628" progId="Visio.Drawing.15">
                  <p:embed/>
                  <p:pic>
                    <p:nvPicPr>
                      <p:cNvPr id="7" name="Content Placeholder 3">
                        <a:extLst>
                          <a:ext uri="{FF2B5EF4-FFF2-40B4-BE49-F238E27FC236}">
                            <a16:creationId xmlns:a16="http://schemas.microsoft.com/office/drawing/2014/main" id="{42BB96D0-9066-40C0-A0D1-BE7DB916CE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1410" y="3190875"/>
                        <a:ext cx="8687990" cy="2551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55D81C8-383D-4A1E-8641-A8895CA2816A}"/>
              </a:ext>
            </a:extLst>
          </p:cNvPr>
          <p:cNvCxnSpPr/>
          <p:nvPr/>
        </p:nvCxnSpPr>
        <p:spPr>
          <a:xfrm flipH="1" flipV="1">
            <a:off x="2335530" y="3429000"/>
            <a:ext cx="320040" cy="32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D187F95-4A4D-4B6C-8790-65CEB9E9AA5A}"/>
              </a:ext>
            </a:extLst>
          </p:cNvPr>
          <p:cNvSpPr txBox="1"/>
          <p:nvPr/>
        </p:nvSpPr>
        <p:spPr>
          <a:xfrm>
            <a:off x="1525267" y="2991060"/>
            <a:ext cx="1940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Cacheline</a:t>
            </a:r>
            <a:r>
              <a:rPr lang="en-US" altLang="zh-CN" dirty="0"/>
              <a:t> </a:t>
            </a:r>
            <a:r>
              <a:rPr lang="zh-CN" altLang="en-US" dirty="0"/>
              <a:t>（</a:t>
            </a:r>
            <a:r>
              <a:rPr lang="en-US" altLang="zh-CN" dirty="0"/>
              <a:t>64B</a:t>
            </a:r>
            <a:r>
              <a:rPr lang="zh-CN" altLang="en-US" dirty="0"/>
              <a:t>）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7C859BA-824D-D92F-EB4F-582B0815B857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D5FE498-72DE-1194-1EC9-0D9D66CBF7C0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E53121-8798-9B2F-C566-92891DA19BA8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9F03C3D-A2CB-D49D-2BB6-3546A0EB91E9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8BA2689-15FD-F0D0-1E5A-AFF160A83FBB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963913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4A2648-C40F-4F04-8DC2-8F0F55CB53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增大</a:t>
            </a:r>
            <a:r>
              <a:rPr lang="en-US" altLang="zh-CN" dirty="0"/>
              <a:t>CPU</a:t>
            </a:r>
            <a:r>
              <a:rPr lang="zh-CN" altLang="en-US" dirty="0"/>
              <a:t>带宽，将连续数据的相邻</a:t>
            </a:r>
            <a:r>
              <a:rPr lang="en-US" altLang="zh-CN" dirty="0" err="1"/>
              <a:t>cacheline</a:t>
            </a:r>
            <a:r>
              <a:rPr lang="zh-CN" altLang="en-US" dirty="0"/>
              <a:t>存储在不同的</a:t>
            </a:r>
            <a:r>
              <a:rPr lang="en-US" altLang="zh-CN" dirty="0"/>
              <a:t>channel</a:t>
            </a:r>
          </a:p>
          <a:p>
            <a:r>
              <a:rPr lang="zh-CN" altLang="en-US" dirty="0"/>
              <a:t>相邻数据可以并行</a:t>
            </a:r>
            <a:r>
              <a:rPr lang="en-US" altLang="zh-CN" dirty="0"/>
              <a:t>/pipeline</a:t>
            </a:r>
            <a:r>
              <a:rPr lang="zh-CN" altLang="en-US" dirty="0"/>
              <a:t>读取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FC1B07-5D06-4541-9223-1F11C918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背景：内存交织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99A1EB1-EFF5-4346-BA5C-8B7E9A8665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1410" y="3190875"/>
          <a:ext cx="8687990" cy="255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810252" imgH="2293628" progId="Visio.Drawing.15">
                  <p:embed/>
                </p:oleObj>
              </mc:Choice>
              <mc:Fallback>
                <p:oleObj name="Visio" r:id="rId2" imgW="7810252" imgH="2293628" progId="Visio.Drawing.15">
                  <p:embed/>
                  <p:pic>
                    <p:nvPicPr>
                      <p:cNvPr id="6" name="Content Placeholder 3">
                        <a:extLst>
                          <a:ext uri="{FF2B5EF4-FFF2-40B4-BE49-F238E27FC236}">
                            <a16:creationId xmlns:a16="http://schemas.microsoft.com/office/drawing/2014/main" id="{F99A1EB1-EFF5-4346-BA5C-8B7E9A8665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1410" y="3190875"/>
                        <a:ext cx="8687990" cy="2551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FA7987A3-1079-94D0-E4FF-F0A9054854D3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E599EB-7255-57BF-D4CC-3D426F43174B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C77BF6C-3A01-E739-99AF-8D8509278BDC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08A63ED-F1DB-E67D-4973-19A592B5FAC6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9817C81-C3D3-3BC2-FAC5-0DE217957651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37371878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4A2648-C40F-4F04-8DC2-8F0F55CB53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增大</a:t>
            </a:r>
            <a:r>
              <a:rPr lang="en-US" altLang="zh-CN" dirty="0"/>
              <a:t>CPU</a:t>
            </a:r>
            <a:r>
              <a:rPr lang="zh-CN" altLang="en-US" dirty="0"/>
              <a:t>带宽，将连续数据的相邻</a:t>
            </a:r>
            <a:r>
              <a:rPr lang="en-US" altLang="zh-CN" dirty="0" err="1"/>
              <a:t>cacheline</a:t>
            </a:r>
            <a:r>
              <a:rPr lang="zh-CN" altLang="en-US" dirty="0"/>
              <a:t>存储在不同的</a:t>
            </a:r>
            <a:r>
              <a:rPr lang="en-US" altLang="zh-CN" dirty="0"/>
              <a:t>channel</a:t>
            </a:r>
          </a:p>
          <a:p>
            <a:r>
              <a:rPr lang="zh-CN" altLang="en-US" dirty="0"/>
              <a:t>相邻数据可以并行</a:t>
            </a:r>
            <a:r>
              <a:rPr lang="en-US" altLang="zh-CN" dirty="0"/>
              <a:t>/pipeline</a:t>
            </a:r>
            <a:r>
              <a:rPr lang="zh-CN" altLang="en-US" dirty="0"/>
              <a:t>读取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FC1B07-5D06-4541-9223-1F11C918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背景：内存交织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4B5ECC0-2E2E-4D1D-AB20-4A64C3C042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1410" y="3190875"/>
          <a:ext cx="8687990" cy="255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810252" imgH="2293628" progId="Visio.Drawing.15">
                  <p:embed/>
                </p:oleObj>
              </mc:Choice>
              <mc:Fallback>
                <p:oleObj name="Visio" r:id="rId2" imgW="7810252" imgH="2293628" progId="Visio.Drawing.15">
                  <p:embed/>
                  <p:pic>
                    <p:nvPicPr>
                      <p:cNvPr id="7" name="Content Placeholder 3">
                        <a:extLst>
                          <a:ext uri="{FF2B5EF4-FFF2-40B4-BE49-F238E27FC236}">
                            <a16:creationId xmlns:a16="http://schemas.microsoft.com/office/drawing/2014/main" id="{C4B5ECC0-2E2E-4D1D-AB20-4A64C3C042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1410" y="3190875"/>
                        <a:ext cx="8687990" cy="2551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1ECE3A4C-A349-714F-D08E-4BEF426ABDA7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FAAA5A1-5DE2-B7E8-F733-B75F8A85165D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DBED7BC-93C0-06EE-79CB-5D411975D94A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6180139-6C18-0327-2655-AD63EEFF971A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7A50EDF-6487-4354-BECB-12474E0F571C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2304717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4A2648-C40F-4F04-8DC2-8F0F55CB535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增大</a:t>
            </a:r>
            <a:r>
              <a:rPr lang="en-US" altLang="zh-CN" dirty="0"/>
              <a:t>CPU</a:t>
            </a:r>
            <a:r>
              <a:rPr lang="zh-CN" altLang="en-US" dirty="0"/>
              <a:t>带宽，将连续数据的相邻</a:t>
            </a:r>
            <a:r>
              <a:rPr lang="en-US" altLang="zh-CN" dirty="0" err="1"/>
              <a:t>cacheline</a:t>
            </a:r>
            <a:r>
              <a:rPr lang="zh-CN" altLang="en-US" dirty="0"/>
              <a:t>存储在不同的</a:t>
            </a:r>
            <a:r>
              <a:rPr lang="en-US" altLang="zh-CN" dirty="0"/>
              <a:t>channel</a:t>
            </a:r>
          </a:p>
          <a:p>
            <a:r>
              <a:rPr lang="zh-CN" altLang="en-US" dirty="0"/>
              <a:t>相邻数据可以并行</a:t>
            </a:r>
            <a:r>
              <a:rPr lang="en-US" altLang="zh-CN" dirty="0"/>
              <a:t>/pipeline</a:t>
            </a:r>
            <a:r>
              <a:rPr lang="zh-CN" altLang="en-US" dirty="0"/>
              <a:t>读取</a:t>
            </a:r>
            <a:endParaRPr lang="en-US" altLang="zh-CN" dirty="0"/>
          </a:p>
          <a:p>
            <a:r>
              <a:rPr lang="zh-CN" altLang="en-US" dirty="0"/>
              <a:t>通过</a:t>
            </a:r>
            <a:r>
              <a:rPr lang="zh-CN" altLang="en-US" b="1" u="sng" dirty="0"/>
              <a:t>地址映射</a:t>
            </a:r>
            <a:r>
              <a:rPr lang="zh-CN" altLang="en-US" dirty="0"/>
              <a:t>实现交织：将最低位几（</a:t>
            </a:r>
            <a:r>
              <a:rPr lang="en-US" altLang="zh-CN" dirty="0"/>
              <a:t>7-6</a:t>
            </a:r>
            <a:r>
              <a:rPr lang="zh-CN" altLang="en-US" dirty="0"/>
              <a:t>位）映射为</a:t>
            </a:r>
            <a:r>
              <a:rPr lang="en-US" altLang="zh-CN" dirty="0"/>
              <a:t>channel</a:t>
            </a:r>
            <a:r>
              <a:rPr lang="zh-CN" altLang="en-US" dirty="0"/>
              <a:t>地址</a:t>
            </a:r>
          </a:p>
          <a:p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0FC1B07-5D06-4541-9223-1F11C918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背景：内存交织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4B5ECC0-2E2E-4D1D-AB20-4A64C3C042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1410" y="3190875"/>
          <a:ext cx="8687990" cy="2551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7810252" imgH="2293628" progId="Visio.Drawing.15">
                  <p:embed/>
                </p:oleObj>
              </mc:Choice>
              <mc:Fallback>
                <p:oleObj name="Visio" r:id="rId2" imgW="7810252" imgH="2293628" progId="Visio.Drawing.15">
                  <p:embed/>
                  <p:pic>
                    <p:nvPicPr>
                      <p:cNvPr id="7" name="Content Placeholder 3">
                        <a:extLst>
                          <a:ext uri="{FF2B5EF4-FFF2-40B4-BE49-F238E27FC236}">
                            <a16:creationId xmlns:a16="http://schemas.microsoft.com/office/drawing/2014/main" id="{C4B5ECC0-2E2E-4D1D-AB20-4A64C3C042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51410" y="3190875"/>
                        <a:ext cx="8687990" cy="2551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30ADB8F-B42B-439E-A54C-CB7251AE5B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5405" y="2690336"/>
          <a:ext cx="4294782" cy="3723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3101305" imgH="2689757" progId="Visio.Drawing.15">
                  <p:embed/>
                </p:oleObj>
              </mc:Choice>
              <mc:Fallback>
                <p:oleObj name="Visio" r:id="rId4" imgW="3101305" imgH="2689757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30ADB8F-B42B-439E-A54C-CB7251AE5B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95405" y="2690336"/>
                        <a:ext cx="4294782" cy="37233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文本框 10">
            <a:extLst>
              <a:ext uri="{FF2B5EF4-FFF2-40B4-BE49-F238E27FC236}">
                <a16:creationId xmlns:a16="http://schemas.microsoft.com/office/drawing/2014/main" id="{AA98C92F-3A58-2AD8-FEFB-919DBBC11DC9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6D978B-C85D-5640-2CF5-8B3417ED7F4D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29851E0-9200-8EEA-D112-D3D9512339C4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630426D-A88D-19BD-22A4-F84AC6A19333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5563174-37DE-AAEC-E750-1B8B830AEDD7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2200806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AE7D5D-86E6-42F9-823F-05C6C75EBCF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其他层级的交织同样原理；根据</a:t>
            </a:r>
            <a:r>
              <a:rPr lang="en-US" altLang="zh-CN" u="sng" dirty="0">
                <a:solidFill>
                  <a:srgbClr val="FF0000"/>
                </a:solidFill>
              </a:rPr>
              <a:t>switch overhead</a:t>
            </a:r>
            <a:endParaRPr lang="zh-CN" altLang="en-US" u="sng" dirty="0">
              <a:solidFill>
                <a:srgbClr val="FF0000"/>
              </a:solidFill>
            </a:endParaRPr>
          </a:p>
          <a:p>
            <a:r>
              <a:rPr lang="zh-CN" altLang="en-US" dirty="0"/>
              <a:t>低位地址映射到切换代价小的层级，高位地址映射到切换代价大的层级</a:t>
            </a: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77DC8C-A19C-4401-865D-8EBB9805B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背景：用地址映射实现交织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9A18D2-C23E-4D2D-B478-B632841BC889}"/>
              </a:ext>
            </a:extLst>
          </p:cNvPr>
          <p:cNvSpPr txBox="1"/>
          <p:nvPr/>
        </p:nvSpPr>
        <p:spPr>
          <a:xfrm>
            <a:off x="2717602" y="3331846"/>
            <a:ext cx="828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Row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5CC405-5313-487C-B32F-43F4D26D2126}"/>
              </a:ext>
            </a:extLst>
          </p:cNvPr>
          <p:cNvSpPr txBox="1"/>
          <p:nvPr/>
        </p:nvSpPr>
        <p:spPr>
          <a:xfrm>
            <a:off x="2717602" y="3714751"/>
            <a:ext cx="828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Rank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058CBE-B334-4660-843A-741E43BDC190}"/>
              </a:ext>
            </a:extLst>
          </p:cNvPr>
          <p:cNvSpPr txBox="1"/>
          <p:nvPr/>
        </p:nvSpPr>
        <p:spPr>
          <a:xfrm>
            <a:off x="2717602" y="4126405"/>
            <a:ext cx="828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13A67-67DA-4EAD-90BF-E89A78497971}"/>
              </a:ext>
            </a:extLst>
          </p:cNvPr>
          <p:cNvSpPr txBox="1"/>
          <p:nvPr/>
        </p:nvSpPr>
        <p:spPr>
          <a:xfrm>
            <a:off x="2717601" y="4529400"/>
            <a:ext cx="8529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B8E629E-BDEB-4BB3-8756-130D076A6BA8}"/>
              </a:ext>
            </a:extLst>
          </p:cNvPr>
          <p:cNvSpPr txBox="1"/>
          <p:nvPr/>
        </p:nvSpPr>
        <p:spPr>
          <a:xfrm>
            <a:off x="2717602" y="4932394"/>
            <a:ext cx="92594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CD0B7A-24C8-4BD5-8F6A-FDD7536700AA}"/>
              </a:ext>
            </a:extLst>
          </p:cNvPr>
          <p:cNvSpPr txBox="1"/>
          <p:nvPr/>
        </p:nvSpPr>
        <p:spPr>
          <a:xfrm>
            <a:off x="2717602" y="5335389"/>
            <a:ext cx="828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7956F81-C11F-4E73-A1D0-2C0477024E81}"/>
              </a:ext>
            </a:extLst>
          </p:cNvPr>
          <p:cNvCxnSpPr/>
          <p:nvPr/>
        </p:nvCxnSpPr>
        <p:spPr>
          <a:xfrm>
            <a:off x="2561391" y="3331846"/>
            <a:ext cx="0" cy="2367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25774EA-0C3D-4ED6-800E-09D27C07D8E2}"/>
              </a:ext>
            </a:extLst>
          </p:cNvPr>
          <p:cNvSpPr txBox="1"/>
          <p:nvPr/>
        </p:nvSpPr>
        <p:spPr>
          <a:xfrm>
            <a:off x="1524000" y="4342879"/>
            <a:ext cx="1023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Switching</a:t>
            </a:r>
            <a:r>
              <a:rPr lang="zh-CN" alt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Overhead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6F3C39-208A-4909-89C7-7C8D57E0AD9F}"/>
              </a:ext>
            </a:extLst>
          </p:cNvPr>
          <p:cNvSpPr txBox="1"/>
          <p:nvPr/>
        </p:nvSpPr>
        <p:spPr>
          <a:xfrm>
            <a:off x="2243196" y="3260499"/>
            <a:ext cx="4116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219118C-B957-43C9-BE68-953DC2356080}"/>
              </a:ext>
            </a:extLst>
          </p:cNvPr>
          <p:cNvSpPr txBox="1"/>
          <p:nvPr/>
        </p:nvSpPr>
        <p:spPr>
          <a:xfrm>
            <a:off x="2243196" y="5471026"/>
            <a:ext cx="4116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BCBB2A4-E2B9-408F-AF85-11D95725D0D1}"/>
              </a:ext>
            </a:extLst>
          </p:cNvPr>
          <p:cNvSpPr txBox="1"/>
          <p:nvPr/>
        </p:nvSpPr>
        <p:spPr>
          <a:xfrm>
            <a:off x="5014972" y="4333116"/>
            <a:ext cx="1023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Address Bits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CD48EF9-7D35-4CBA-A9A2-CDDCCB0EDF08}"/>
              </a:ext>
            </a:extLst>
          </p:cNvPr>
          <p:cNvCxnSpPr/>
          <p:nvPr/>
        </p:nvCxnSpPr>
        <p:spPr>
          <a:xfrm>
            <a:off x="4904723" y="3331846"/>
            <a:ext cx="0" cy="23679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64EF476-AA42-4D4D-9CAA-BB0C382F59AF}"/>
              </a:ext>
            </a:extLst>
          </p:cNvPr>
          <p:cNvSpPr txBox="1"/>
          <p:nvPr/>
        </p:nvSpPr>
        <p:spPr>
          <a:xfrm>
            <a:off x="4908295" y="3260499"/>
            <a:ext cx="4116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5B94B5-E712-469D-8F64-3487E39BDE01}"/>
              </a:ext>
            </a:extLst>
          </p:cNvPr>
          <p:cNvSpPr txBox="1"/>
          <p:nvPr/>
        </p:nvSpPr>
        <p:spPr>
          <a:xfrm>
            <a:off x="4959849" y="5471026"/>
            <a:ext cx="4116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95B81D2-845A-44FD-BBE4-3509E77912A9}"/>
              </a:ext>
            </a:extLst>
          </p:cNvPr>
          <p:cNvCxnSpPr>
            <a:cxnSpLocks/>
          </p:cNvCxnSpPr>
          <p:nvPr/>
        </p:nvCxnSpPr>
        <p:spPr>
          <a:xfrm flipH="1" flipV="1">
            <a:off x="3614888" y="4382260"/>
            <a:ext cx="636509" cy="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03567F5-E814-459F-934B-ABE69BEAC611}"/>
              </a:ext>
            </a:extLst>
          </p:cNvPr>
          <p:cNvSpPr txBox="1"/>
          <p:nvPr/>
        </p:nvSpPr>
        <p:spPr>
          <a:xfrm>
            <a:off x="3702486" y="4061728"/>
            <a:ext cx="72320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rgbClr val="FF0000"/>
                </a:solidFill>
              </a:rPr>
              <a:t>Map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B854610-5C84-41E7-BC81-2B432BD3A88B}"/>
              </a:ext>
            </a:extLst>
          </p:cNvPr>
          <p:cNvSpPr txBox="1"/>
          <p:nvPr/>
        </p:nvSpPr>
        <p:spPr>
          <a:xfrm>
            <a:off x="4326821" y="3331846"/>
            <a:ext cx="828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44C212D-662F-4890-A1A6-9A650E5EE191}"/>
              </a:ext>
            </a:extLst>
          </p:cNvPr>
          <p:cNvSpPr txBox="1"/>
          <p:nvPr/>
        </p:nvSpPr>
        <p:spPr>
          <a:xfrm>
            <a:off x="4326821" y="5320985"/>
            <a:ext cx="828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AA80CF3-F344-4849-999C-4F7806D75192}"/>
              </a:ext>
            </a:extLst>
          </p:cNvPr>
          <p:cNvSpPr txBox="1"/>
          <p:nvPr/>
        </p:nvSpPr>
        <p:spPr>
          <a:xfrm>
            <a:off x="4326821" y="4298492"/>
            <a:ext cx="8286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endParaRPr lang="zh-CN" alt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546457-A36E-4D63-9165-0DF678F946C9}"/>
              </a:ext>
            </a:extLst>
          </p:cNvPr>
          <p:cNvSpPr txBox="1"/>
          <p:nvPr/>
        </p:nvSpPr>
        <p:spPr>
          <a:xfrm>
            <a:off x="5165648" y="3260498"/>
            <a:ext cx="141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切换不频繁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0A99E3-A7C6-4D17-9D12-8CEF7AEAD2A4}"/>
              </a:ext>
            </a:extLst>
          </p:cNvPr>
          <p:cNvSpPr txBox="1"/>
          <p:nvPr/>
        </p:nvSpPr>
        <p:spPr>
          <a:xfrm>
            <a:off x="5165648" y="5384052"/>
            <a:ext cx="1416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(</a:t>
            </a:r>
            <a:r>
              <a:rPr lang="zh-CN" altLang="en-US" dirty="0"/>
              <a:t>切换频繁</a:t>
            </a:r>
            <a:r>
              <a:rPr lang="en-US" altLang="zh-CN" dirty="0"/>
              <a:t>)</a:t>
            </a:r>
            <a:endParaRPr lang="zh-CN" altLang="en-US" dirty="0"/>
          </a:p>
        </p:txBody>
      </p: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B2D0BA14-EB4A-45C2-BB58-B55B3CD4F9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54763" y="3876332"/>
          <a:ext cx="4035425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3040061" imgH="1051513" progId="Visio.Drawing.15">
                  <p:embed/>
                </p:oleObj>
              </mc:Choice>
              <mc:Fallback>
                <p:oleObj name="Visio" r:id="rId3" imgW="3040061" imgH="1051513" progId="Visio.Drawing.15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B2D0BA14-EB4A-45C2-BB58-B55B3CD4F9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4763" y="3876332"/>
                        <a:ext cx="4035425" cy="1395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6569CE51-9016-DB50-25A0-765B0A3F0203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1905B78-C0F3-CC21-AD9C-361EB12DC219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1C0088-ACC7-41FA-0694-41AEF48B5CE8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7F5D475B-A68D-77CE-6A9D-1831CE782BF2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B7AF324-7E4B-84E3-0190-380674730E7A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406156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A2358-8F2D-406C-8451-BEC4DEB9DF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以</a:t>
            </a:r>
            <a:r>
              <a:rPr lang="en-US" altLang="zh-CN" dirty="0"/>
              <a:t>bank</a:t>
            </a:r>
            <a:r>
              <a:rPr lang="zh-CN" altLang="en-US" dirty="0"/>
              <a:t>层级的</a:t>
            </a:r>
            <a:r>
              <a:rPr lang="en-US" altLang="zh-CN" dirty="0"/>
              <a:t> PIM</a:t>
            </a:r>
            <a:r>
              <a:rPr lang="zh-CN" altLang="en-US" dirty="0"/>
              <a:t>为例：</a:t>
            </a:r>
            <a:endParaRPr lang="en-US" altLang="zh-CN" dirty="0"/>
          </a:p>
          <a:p>
            <a:pPr lvl="1"/>
            <a:r>
              <a:rPr lang="zh-CN" altLang="en-US" dirty="0"/>
              <a:t>地址交织、虚拟内存限制了</a:t>
            </a:r>
            <a:r>
              <a:rPr lang="en-US" altLang="zh-CN" dirty="0"/>
              <a:t>PIM</a:t>
            </a:r>
            <a:r>
              <a:rPr lang="zh-CN" altLang="en-US" dirty="0"/>
              <a:t>可见的连续数据长度，限制</a:t>
            </a:r>
            <a:r>
              <a:rPr lang="en-US" altLang="zh-CN" dirty="0"/>
              <a:t>offload</a:t>
            </a:r>
            <a:r>
              <a:rPr lang="zh-CN" altLang="en-US" dirty="0"/>
              <a:t>粒度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ADAF8-317D-4226-9880-DFAD300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现有系统与通用</a:t>
            </a:r>
            <a:r>
              <a:rPr lang="en-US" altLang="zh-CN" dirty="0"/>
              <a:t>PIM</a:t>
            </a:r>
            <a:r>
              <a:rPr lang="zh-CN" altLang="en-US" dirty="0"/>
              <a:t>的不兼容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6F866E2A-6F01-445F-A193-103A30C0A1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7964" y="3017521"/>
          <a:ext cx="5555456" cy="324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70185" imgH="3261139" progId="Visio.Drawing.15">
                  <p:embed/>
                </p:oleObj>
              </mc:Choice>
              <mc:Fallback>
                <p:oleObj name="Visio" r:id="rId3" imgW="5570185" imgH="3261139" progId="Visio.Drawing.15">
                  <p:embed/>
                  <p:pic>
                    <p:nvPicPr>
                      <p:cNvPr id="11" name="Content Placeholder 3">
                        <a:extLst>
                          <a:ext uri="{FF2B5EF4-FFF2-40B4-BE49-F238E27FC236}">
                            <a16:creationId xmlns:a16="http://schemas.microsoft.com/office/drawing/2014/main" id="{6F866E2A-6F01-445F-A193-103A30C0A1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7964" y="3017521"/>
                        <a:ext cx="5555456" cy="32498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A9C79279-387D-F53B-6545-2EE217CFC30C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0A5A89-1891-9617-2B81-6C2C7C35F918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4104CFE-4349-BF41-852D-4179BF655B52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EC2B4CF-2319-1018-EA02-85069BFD3F6B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5065E17-B73B-E339-2DBA-BD5B6658DC59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281670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A2358-8F2D-406C-8451-BEC4DEB9DF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以</a:t>
            </a:r>
            <a:r>
              <a:rPr lang="en-US" altLang="zh-CN" dirty="0"/>
              <a:t>bank</a:t>
            </a:r>
            <a:r>
              <a:rPr lang="zh-CN" altLang="en-US" dirty="0"/>
              <a:t>层级的</a:t>
            </a:r>
            <a:r>
              <a:rPr lang="en-US" altLang="zh-CN" dirty="0"/>
              <a:t> PIM</a:t>
            </a:r>
            <a:r>
              <a:rPr lang="zh-CN" altLang="en-US" dirty="0"/>
              <a:t>为例：</a:t>
            </a:r>
            <a:endParaRPr lang="en-US" altLang="zh-CN" dirty="0"/>
          </a:p>
          <a:p>
            <a:pPr lvl="1"/>
            <a:r>
              <a:rPr lang="zh-CN" altLang="en-US" dirty="0"/>
              <a:t>地址交织、虚拟内存限制了</a:t>
            </a:r>
            <a:r>
              <a:rPr lang="en-US" altLang="zh-CN" dirty="0"/>
              <a:t>PIM</a:t>
            </a:r>
            <a:r>
              <a:rPr lang="zh-CN" altLang="en-US" dirty="0"/>
              <a:t>可见的连续数据长度，限制</a:t>
            </a:r>
            <a:r>
              <a:rPr lang="en-US" altLang="zh-CN" dirty="0"/>
              <a:t>offload</a:t>
            </a:r>
            <a:r>
              <a:rPr lang="zh-CN" altLang="en-US" dirty="0"/>
              <a:t>粒度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ADAF8-317D-4226-9880-DFAD300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现有系统与通用</a:t>
            </a:r>
            <a:r>
              <a:rPr lang="en-US" altLang="zh-CN" dirty="0"/>
              <a:t>PIM</a:t>
            </a:r>
            <a:r>
              <a:rPr lang="zh-CN" altLang="en-US" dirty="0"/>
              <a:t>的不兼容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2CAA8C5-0563-4A05-8031-800150D35A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8441" y="3014118"/>
          <a:ext cx="5554980" cy="3249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70185" imgH="3261139" progId="Visio.Drawing.15">
                  <p:embed/>
                </p:oleObj>
              </mc:Choice>
              <mc:Fallback>
                <p:oleObj name="Visio" r:id="rId3" imgW="5570185" imgH="3261139" progId="Visio.Drawing.15">
                  <p:embed/>
                  <p:pic>
                    <p:nvPicPr>
                      <p:cNvPr id="6" name="Content Placeholder 3">
                        <a:extLst>
                          <a:ext uri="{FF2B5EF4-FFF2-40B4-BE49-F238E27FC236}">
                            <a16:creationId xmlns:a16="http://schemas.microsoft.com/office/drawing/2014/main" id="{A2CAA8C5-0563-4A05-8031-800150D35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8441" y="3014118"/>
                        <a:ext cx="5554980" cy="3249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33CD71A-B3AC-4CC0-820F-D2D23BFA64A9}"/>
              </a:ext>
            </a:extLst>
          </p:cNvPr>
          <p:cNvSpPr txBox="1"/>
          <p:nvPr/>
        </p:nvSpPr>
        <p:spPr>
          <a:xfrm>
            <a:off x="6420091" y="2670582"/>
            <a:ext cx="109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page</a:t>
            </a:r>
            <a:endParaRPr lang="zh-CN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27296D-B2C8-49AE-AB84-77B70AFCB64A}"/>
              </a:ext>
            </a:extLst>
          </p:cNvPr>
          <p:cNvCxnSpPr/>
          <p:nvPr/>
        </p:nvCxnSpPr>
        <p:spPr>
          <a:xfrm flipH="1">
            <a:off x="2235200" y="4955823"/>
            <a:ext cx="1885244" cy="846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7DAF678-A814-4C4B-8F4F-B69B0CA9EEA9}"/>
              </a:ext>
            </a:extLst>
          </p:cNvPr>
          <p:cNvSpPr txBox="1"/>
          <p:nvPr/>
        </p:nvSpPr>
        <p:spPr>
          <a:xfrm>
            <a:off x="1541520" y="5447395"/>
            <a:ext cx="95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en-US" altLang="zh-CN" dirty="0">
                <a:solidFill>
                  <a:srgbClr val="FF0000"/>
                </a:solidFill>
              </a:rPr>
              <a:t>Byte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F1DC4F9-7A8E-1229-18A8-7F022B182F69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38BFA91-EFA4-C656-BC77-4F327A2B95F3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B555E88-CC00-F878-28FC-1EE21FD2C57A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8737C97-0893-CD28-78E2-C8A10AA0051A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D10876A-D864-95D8-8997-96E98F7E9750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1224782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43D5F773-3AB3-9C9C-6E66-C07EE0100A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EBAE493-7D36-3552-D216-DD3186DE0A65}"/>
              </a:ext>
            </a:extLst>
          </p:cNvPr>
          <p:cNvSpPr/>
          <p:nvPr/>
        </p:nvSpPr>
        <p:spPr>
          <a:xfrm>
            <a:off x="0" y="-1"/>
            <a:ext cx="12192000" cy="674399"/>
          </a:xfrm>
          <a:prstGeom prst="rect">
            <a:avLst/>
          </a:prstGeom>
          <a:gradFill flip="none" rotWithShape="1">
            <a:gsLst>
              <a:gs pos="0">
                <a:srgbClr val="C8151D"/>
              </a:gs>
              <a:gs pos="50000">
                <a:srgbClr val="C8151D"/>
              </a:gs>
              <a:gs pos="100000">
                <a:srgbClr val="C8151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11DBCB4-C113-5020-D49F-5FA8D7F738B9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996305C-D083-AB8D-BDBA-6D1623818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35" b="95575" l="9565" r="89565">
                        <a14:foregroundMark x1="28696" y1="37168" x2="28696" y2="37168"/>
                        <a14:foregroundMark x1="22609" y1="33628" x2="22609" y2="33628"/>
                        <a14:foregroundMark x1="26957" y1="36283" x2="26957" y2="36283"/>
                        <a14:foregroundMark x1="36522" y1="25664" x2="36522" y2="25664"/>
                        <a14:foregroundMark x1="43478" y1="26549" x2="43478" y2="26549"/>
                        <a14:foregroundMark x1="47826" y1="24779" x2="47826" y2="24779"/>
                        <a14:foregroundMark x1="40870" y1="27434" x2="40870" y2="27434"/>
                        <a14:foregroundMark x1="33043" y1="18584" x2="33043" y2="18584"/>
                        <a14:foregroundMark x1="34783" y1="19469" x2="34783" y2="19469"/>
                        <a14:foregroundMark x1="34783" y1="19469" x2="34783" y2="19469"/>
                        <a14:foregroundMark x1="31304" y1="18584" x2="31304" y2="18584"/>
                        <a14:foregroundMark x1="26957" y1="21239" x2="26957" y2="21239"/>
                        <a14:foregroundMark x1="26957" y1="36283" x2="26957" y2="36283"/>
                        <a14:foregroundMark x1="20000" y1="39823" x2="20000" y2="39823"/>
                        <a14:foregroundMark x1="14783" y1="57522" x2="14783" y2="57522"/>
                        <a14:foregroundMark x1="40000" y1="64602" x2="40000" y2="64602"/>
                        <a14:foregroundMark x1="43478" y1="78761" x2="43478" y2="78761"/>
                        <a14:foregroundMark x1="20000" y1="65487" x2="20000" y2="65487"/>
                        <a14:foregroundMark x1="53043" y1="95575" x2="53043" y2="95575"/>
                        <a14:backgroundMark x1="40870" y1="26549" x2="40870" y2="26549"/>
                        <a14:backgroundMark x1="57391" y1="46903" x2="57391" y2="469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076" y="82852"/>
            <a:ext cx="547692" cy="538166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E22D705-6930-5AC2-98E5-CABEF059C608}"/>
              </a:ext>
            </a:extLst>
          </p:cNvPr>
          <p:cNvSpPr txBox="1"/>
          <p:nvPr/>
        </p:nvSpPr>
        <p:spPr>
          <a:xfrm>
            <a:off x="3355837" y="150016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F627CDA-27E8-E2C2-6305-54C10AF1EB99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27A533BD-8D92-E6E5-C8F5-5C2F9FBBB1A6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EAE0821-2F40-7C34-C199-2A7CA67E38F8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79FC969F-6A33-DFF7-4569-55E160918AAA}"/>
              </a:ext>
            </a:extLst>
          </p:cNvPr>
          <p:cNvSpPr/>
          <p:nvPr/>
        </p:nvSpPr>
        <p:spPr>
          <a:xfrm>
            <a:off x="1724831" y="518675"/>
            <a:ext cx="153846" cy="16231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66111A8-22A4-CE46-F315-4BD059C4DF7B}"/>
              </a:ext>
            </a:extLst>
          </p:cNvPr>
          <p:cNvSpPr/>
          <p:nvPr/>
        </p:nvSpPr>
        <p:spPr>
          <a:xfrm>
            <a:off x="304800" y="4637611"/>
            <a:ext cx="7684735" cy="1907610"/>
          </a:xfrm>
          <a:prstGeom prst="rect">
            <a:avLst/>
          </a:prstGeom>
          <a:solidFill>
            <a:schemeClr val="bg1"/>
          </a:solidFill>
          <a:ln w="25400" cap="flat">
            <a:solidFill>
              <a:schemeClr val="tx1"/>
            </a:solidFill>
            <a:prstDash val="solid"/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50800" tIns="50800" rIns="50800" bIns="50800" numCol="1" spcCol="38100" rtlCol="0" anchor="ctr" forceAA="0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5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libaba PuHuiTi 2 45 Light"/>
              <a:ea typeface="Alibaba PuHuiTi 2 45 Light"/>
              <a:cs typeface="Alibaba PuHuiTi 2 45 Light"/>
              <a:sym typeface="Alibaba PuHuiTi 2 45 Light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7DDAFAC9-EC7B-E03B-AA86-F164ECC59B48}"/>
              </a:ext>
            </a:extLst>
          </p:cNvPr>
          <p:cNvGrpSpPr/>
          <p:nvPr/>
        </p:nvGrpSpPr>
        <p:grpSpPr>
          <a:xfrm>
            <a:off x="7633630" y="955744"/>
            <a:ext cx="4231974" cy="3540928"/>
            <a:chOff x="170323" y="792535"/>
            <a:chExt cx="4231974" cy="3540928"/>
          </a:xfrm>
        </p:grpSpPr>
        <p:cxnSp>
          <p:nvCxnSpPr>
            <p:cNvPr id="10" name="直线箭头连接符 2">
              <a:extLst>
                <a:ext uri="{FF2B5EF4-FFF2-40B4-BE49-F238E27FC236}">
                  <a16:creationId xmlns:a16="http://schemas.microsoft.com/office/drawing/2014/main" id="{3339B6F9-9B7A-B86A-8C98-8532B5233BB5}"/>
                </a:ext>
              </a:extLst>
            </p:cNvPr>
            <p:cNvCxnSpPr/>
            <p:nvPr/>
          </p:nvCxnSpPr>
          <p:spPr>
            <a:xfrm>
              <a:off x="363374" y="2532502"/>
              <a:ext cx="4038923" cy="0"/>
            </a:xfrm>
            <a:prstGeom prst="straightConnector1">
              <a:avLst/>
            </a:prstGeom>
            <a:ln w="44450" cmpd="thickThin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线箭头连接符 3">
              <a:extLst>
                <a:ext uri="{FF2B5EF4-FFF2-40B4-BE49-F238E27FC236}">
                  <a16:creationId xmlns:a16="http://schemas.microsoft.com/office/drawing/2014/main" id="{459B42AE-FAA7-796D-E7DB-1B8F8BD2911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53457" y="792535"/>
              <a:ext cx="0" cy="3540928"/>
            </a:xfrm>
            <a:prstGeom prst="straightConnector1">
              <a:avLst/>
            </a:prstGeom>
            <a:ln w="44450" cmpd="thickThin"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副标题 2">
              <a:extLst>
                <a:ext uri="{FF2B5EF4-FFF2-40B4-BE49-F238E27FC236}">
                  <a16:creationId xmlns:a16="http://schemas.microsoft.com/office/drawing/2014/main" id="{BA64A479-81D2-A81E-3703-083A65BD6777}"/>
                </a:ext>
              </a:extLst>
            </p:cNvPr>
            <p:cNvSpPr txBox="1"/>
            <p:nvPr/>
          </p:nvSpPr>
          <p:spPr>
            <a:xfrm>
              <a:off x="1399640" y="1056581"/>
              <a:ext cx="1869806" cy="277221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lIns="28576" tIns="14288" rIns="28576" bIns="14288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ea"/>
                </a:rPr>
                <a:t>算法</a:t>
              </a:r>
            </a:p>
          </p:txBody>
        </p:sp>
        <p:sp>
          <p:nvSpPr>
            <p:cNvPr id="17" name="副标题 2">
              <a:extLst>
                <a:ext uri="{FF2B5EF4-FFF2-40B4-BE49-F238E27FC236}">
                  <a16:creationId xmlns:a16="http://schemas.microsoft.com/office/drawing/2014/main" id="{EA4384CF-2E58-AB33-7094-6C8A92A263FA}"/>
                </a:ext>
              </a:extLst>
            </p:cNvPr>
            <p:cNvSpPr txBox="1"/>
            <p:nvPr/>
          </p:nvSpPr>
          <p:spPr>
            <a:xfrm>
              <a:off x="1318554" y="3731203"/>
              <a:ext cx="1869806" cy="277221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lIns="28576" tIns="14288" rIns="28576" bIns="14288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ea"/>
                </a:rPr>
                <a:t>架构</a:t>
              </a:r>
            </a:p>
          </p:txBody>
        </p:sp>
        <p:sp>
          <p:nvSpPr>
            <p:cNvPr id="18" name="副标题 2">
              <a:extLst>
                <a:ext uri="{FF2B5EF4-FFF2-40B4-BE49-F238E27FC236}">
                  <a16:creationId xmlns:a16="http://schemas.microsoft.com/office/drawing/2014/main" id="{31C5A444-519A-49E8-BBAF-D8430F60AE20}"/>
                </a:ext>
              </a:extLst>
            </p:cNvPr>
            <p:cNvSpPr txBox="1"/>
            <p:nvPr/>
          </p:nvSpPr>
          <p:spPr>
            <a:xfrm>
              <a:off x="744123" y="2393892"/>
              <a:ext cx="741175" cy="277220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lIns="28576" tIns="14288" rIns="28576" bIns="14288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ea"/>
                </a:rPr>
                <a:t>传统</a:t>
              </a:r>
            </a:p>
          </p:txBody>
        </p:sp>
        <p:sp>
          <p:nvSpPr>
            <p:cNvPr id="19" name="副标题 2">
              <a:extLst>
                <a:ext uri="{FF2B5EF4-FFF2-40B4-BE49-F238E27FC236}">
                  <a16:creationId xmlns:a16="http://schemas.microsoft.com/office/drawing/2014/main" id="{7ECFFD68-0354-BFF9-CC68-98A9528AD9E2}"/>
                </a:ext>
              </a:extLst>
            </p:cNvPr>
            <p:cNvSpPr txBox="1"/>
            <p:nvPr/>
          </p:nvSpPr>
          <p:spPr>
            <a:xfrm>
              <a:off x="3269446" y="2393892"/>
              <a:ext cx="741175" cy="277220"/>
            </a:xfrm>
            <a:prstGeom prst="rect">
              <a:avLst/>
            </a:prstGeom>
            <a:solidFill>
              <a:schemeClr val="bg2"/>
            </a:solidFill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vert="horz" lIns="28576" tIns="14288" rIns="28576" bIns="14288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9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9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CN" altLang="en-US" sz="1600" b="1" dirty="0">
                  <a:solidFill>
                    <a:srgbClr val="C0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+mn-ea"/>
                </a:rPr>
                <a:t>类脑</a:t>
              </a:r>
            </a:p>
          </p:txBody>
        </p:sp>
        <p:sp>
          <p:nvSpPr>
            <p:cNvPr id="20" name="îṣľíḓé">
              <a:extLst>
                <a:ext uri="{FF2B5EF4-FFF2-40B4-BE49-F238E27FC236}">
                  <a16:creationId xmlns:a16="http://schemas.microsoft.com/office/drawing/2014/main" id="{444D6420-D2FF-AFA8-7D68-2B3B4C61CFD8}"/>
                </a:ext>
              </a:extLst>
            </p:cNvPr>
            <p:cNvSpPr/>
            <p:nvPr/>
          </p:nvSpPr>
          <p:spPr bwMode="auto">
            <a:xfrm>
              <a:off x="170323" y="1326778"/>
              <a:ext cx="1869806" cy="128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5750" indent="-285750" algn="ctr">
                <a:buFont typeface="Wingdings" pitchFamily="2" charset="2"/>
                <a:buChar char="Ø"/>
              </a:pPr>
              <a:r>
                <a:rPr lang="zh-CN" altLang="en-US" sz="1700" dirty="0"/>
                <a:t>模型压缩</a:t>
              </a:r>
              <a:endParaRPr lang="en-US" altLang="zh-CN" sz="1700" dirty="0"/>
            </a:p>
            <a:p>
              <a:pPr marL="285750" indent="-285750" algn="ctr">
                <a:buFont typeface="Wingdings" pitchFamily="2" charset="2"/>
                <a:buChar char="ü"/>
              </a:pPr>
              <a:r>
                <a:rPr lang="zh-CN" altLang="en-US" sz="1700" dirty="0"/>
                <a:t>稀疏</a:t>
              </a:r>
              <a:endParaRPr lang="en-US" altLang="zh-CN" sz="1700" dirty="0"/>
            </a:p>
            <a:p>
              <a:pPr marL="285750" indent="-285750" algn="ctr">
                <a:buFont typeface="Wingdings" pitchFamily="2" charset="2"/>
                <a:buChar char="ü"/>
              </a:pPr>
              <a:r>
                <a:rPr lang="zh-CN" altLang="en-US" sz="1700" dirty="0"/>
                <a:t>量化</a:t>
              </a:r>
              <a:endParaRPr lang="en-US" altLang="zh-CN" sz="1700" dirty="0"/>
            </a:p>
          </p:txBody>
        </p:sp>
        <p:sp>
          <p:nvSpPr>
            <p:cNvPr id="21" name="îṣľíḓé">
              <a:extLst>
                <a:ext uri="{FF2B5EF4-FFF2-40B4-BE49-F238E27FC236}">
                  <a16:creationId xmlns:a16="http://schemas.microsoft.com/office/drawing/2014/main" id="{98800BEB-6BFD-11A8-FE0E-FE057D13364B}"/>
                </a:ext>
              </a:extLst>
            </p:cNvPr>
            <p:cNvSpPr/>
            <p:nvPr/>
          </p:nvSpPr>
          <p:spPr bwMode="auto">
            <a:xfrm>
              <a:off x="370952" y="2720310"/>
              <a:ext cx="2040473" cy="128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5750" indent="-285750">
                <a:buFont typeface="Wingdings" pitchFamily="2" charset="2"/>
                <a:buChar char="Ø"/>
              </a:pPr>
              <a:r>
                <a:rPr lang="en-US" altLang="zh-CN" sz="1500" dirty="0"/>
                <a:t>DNN</a:t>
              </a:r>
              <a:r>
                <a:rPr lang="zh-CN" altLang="en-US" sz="1500" dirty="0"/>
                <a:t>加速器</a:t>
              </a:r>
              <a:endParaRPr lang="en-US" altLang="zh-CN" sz="1500" dirty="0"/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en-US" altLang="zh-CN" sz="1500" dirty="0"/>
                <a:t>PE</a:t>
              </a:r>
              <a:r>
                <a:rPr lang="zh-CN" altLang="en-US" sz="1500" dirty="0"/>
                <a:t>设计</a:t>
              </a:r>
              <a:endParaRPr lang="en-US" altLang="zh-CN" sz="1500" dirty="0"/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zh-CN" altLang="en-US" sz="1500" dirty="0"/>
                <a:t>数据流优化</a:t>
              </a:r>
              <a:endParaRPr lang="en-US" altLang="zh-CN" sz="1500" dirty="0"/>
            </a:p>
            <a:p>
              <a:pPr marL="742950" lvl="1" indent="-285750">
                <a:buFont typeface="Wingdings" pitchFamily="2" charset="2"/>
                <a:buChar char="ü"/>
              </a:pPr>
              <a:r>
                <a:rPr lang="zh-CN" altLang="en-US" sz="1500" dirty="0"/>
                <a:t>负载调度</a:t>
              </a:r>
              <a:endParaRPr lang="en-US" altLang="zh-CN" sz="1500" dirty="0"/>
            </a:p>
          </p:txBody>
        </p:sp>
        <p:sp>
          <p:nvSpPr>
            <p:cNvPr id="22" name="îṣľíḓé">
              <a:extLst>
                <a:ext uri="{FF2B5EF4-FFF2-40B4-BE49-F238E27FC236}">
                  <a16:creationId xmlns:a16="http://schemas.microsoft.com/office/drawing/2014/main" id="{87114C6F-E8F6-775C-6A0F-70E036B29855}"/>
                </a:ext>
              </a:extLst>
            </p:cNvPr>
            <p:cNvSpPr/>
            <p:nvPr/>
          </p:nvSpPr>
          <p:spPr bwMode="auto">
            <a:xfrm>
              <a:off x="2272479" y="1372604"/>
              <a:ext cx="1869806" cy="128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5750" indent="-285750" algn="ctr">
                <a:buFont typeface="Wingdings" pitchFamily="2" charset="2"/>
                <a:buChar char="Ø"/>
              </a:pPr>
              <a:r>
                <a:rPr lang="zh-CN" altLang="en-US" sz="1500" dirty="0"/>
                <a:t>类脑学习</a:t>
              </a:r>
              <a:endParaRPr lang="en-US" altLang="zh-CN" sz="1500" dirty="0"/>
            </a:p>
            <a:p>
              <a:pPr marL="285750" indent="-285750" algn="ctr">
                <a:buFont typeface="Wingdings" pitchFamily="2" charset="2"/>
                <a:buChar char="Ø"/>
              </a:pPr>
              <a:r>
                <a:rPr lang="zh-CN" altLang="en-US" sz="1500" dirty="0"/>
                <a:t>类脑安全</a:t>
              </a:r>
              <a:endParaRPr lang="en-US" altLang="zh-CN" sz="1500" dirty="0"/>
            </a:p>
            <a:p>
              <a:pPr marL="285750" indent="-285750" algn="ctr">
                <a:buFont typeface="Wingdings" pitchFamily="2" charset="2"/>
                <a:buChar char="ü"/>
              </a:pPr>
              <a:r>
                <a:rPr lang="en-US" altLang="zh-CN" sz="1500" dirty="0"/>
                <a:t>SNN</a:t>
              </a:r>
            </a:p>
            <a:p>
              <a:pPr marL="285750" indent="-285750" algn="ctr">
                <a:buFont typeface="Wingdings" pitchFamily="2" charset="2"/>
                <a:buChar char="ü"/>
              </a:pPr>
              <a:r>
                <a:rPr lang="en-US" altLang="zh-CN" sz="1500" dirty="0"/>
                <a:t>HDC</a:t>
              </a:r>
            </a:p>
          </p:txBody>
        </p:sp>
        <p:sp>
          <p:nvSpPr>
            <p:cNvPr id="23" name="îṣľíḓé">
              <a:extLst>
                <a:ext uri="{FF2B5EF4-FFF2-40B4-BE49-F238E27FC236}">
                  <a16:creationId xmlns:a16="http://schemas.microsoft.com/office/drawing/2014/main" id="{508DD257-BE77-DA05-7298-F8550F7C2FD7}"/>
                </a:ext>
              </a:extLst>
            </p:cNvPr>
            <p:cNvSpPr/>
            <p:nvPr/>
          </p:nvSpPr>
          <p:spPr bwMode="auto">
            <a:xfrm>
              <a:off x="2382835" y="2691069"/>
              <a:ext cx="1869806" cy="12855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285750" indent="-285750" algn="ctr">
                <a:buFont typeface="Wingdings" pitchFamily="2" charset="2"/>
                <a:buChar char="Ø"/>
              </a:pPr>
              <a:r>
                <a:rPr lang="zh-CN" altLang="en-US" sz="1500" dirty="0"/>
                <a:t>类脑加速器</a:t>
              </a:r>
              <a:endParaRPr lang="en-US" altLang="zh-CN" sz="1500" dirty="0"/>
            </a:p>
            <a:p>
              <a:pPr marL="285750" indent="-285750" algn="ctr">
                <a:buFont typeface="Wingdings" pitchFamily="2" charset="2"/>
                <a:buChar char="Ø"/>
              </a:pPr>
              <a:r>
                <a:rPr lang="zh-CN" altLang="en-US" sz="1500" dirty="0"/>
                <a:t>存算加速器</a:t>
              </a:r>
              <a:endParaRPr lang="en-US" altLang="zh-CN" sz="1500" dirty="0"/>
            </a:p>
            <a:p>
              <a:pPr marL="285750" indent="-285750" algn="ctr">
                <a:buFont typeface="Wingdings" pitchFamily="2" charset="2"/>
                <a:buChar char="ü"/>
              </a:pPr>
              <a:r>
                <a:rPr lang="zh-CN" altLang="en-US" sz="1500" dirty="0"/>
                <a:t>部署映射</a:t>
              </a:r>
              <a:endParaRPr lang="en-US" altLang="zh-CN" sz="1500" dirty="0"/>
            </a:p>
            <a:p>
              <a:pPr marL="285750" indent="-285750" algn="ctr">
                <a:buFont typeface="Wingdings" pitchFamily="2" charset="2"/>
                <a:buChar char="ü"/>
              </a:pPr>
              <a:r>
                <a:rPr lang="zh-CN" altLang="en-US" sz="1500" dirty="0"/>
                <a:t>外围电路</a:t>
              </a:r>
              <a:endParaRPr lang="en-US" altLang="zh-CN" sz="1500" dirty="0"/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BEF5C006-E42B-CE1F-6A39-D549D9504227}"/>
              </a:ext>
            </a:extLst>
          </p:cNvPr>
          <p:cNvGrpSpPr/>
          <p:nvPr/>
        </p:nvGrpSpPr>
        <p:grpSpPr>
          <a:xfrm>
            <a:off x="66338" y="927000"/>
            <a:ext cx="7214071" cy="3060397"/>
            <a:chOff x="4822216" y="892998"/>
            <a:chExt cx="7214071" cy="3060397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581D3C5B-4C3B-DEC0-B680-23EE82B283B0}"/>
                </a:ext>
              </a:extLst>
            </p:cNvPr>
            <p:cNvGrpSpPr/>
            <p:nvPr/>
          </p:nvGrpSpPr>
          <p:grpSpPr>
            <a:xfrm>
              <a:off x="4822216" y="921742"/>
              <a:ext cx="7214071" cy="3031653"/>
              <a:chOff x="5695122" y="1228272"/>
              <a:chExt cx="5942068" cy="2497104"/>
            </a:xfrm>
          </p:grpSpPr>
          <p:sp>
            <p:nvSpPr>
              <p:cNvPr id="27" name="Rectangle: Rounded Corners 7">
                <a:extLst>
                  <a:ext uri="{FF2B5EF4-FFF2-40B4-BE49-F238E27FC236}">
                    <a16:creationId xmlns:a16="http://schemas.microsoft.com/office/drawing/2014/main" id="{453E518E-C79E-F9B5-A43D-007D7B2EB4C2}"/>
                  </a:ext>
                </a:extLst>
              </p:cNvPr>
              <p:cNvSpPr/>
              <p:nvPr/>
            </p:nvSpPr>
            <p:spPr>
              <a:xfrm>
                <a:off x="5695122" y="1579321"/>
                <a:ext cx="5942068" cy="2146055"/>
              </a:xfrm>
              <a:prstGeom prst="roundRect">
                <a:avLst/>
              </a:prstGeom>
              <a:solidFill>
                <a:schemeClr val="bg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700"/>
              </a:p>
            </p:txBody>
          </p:sp>
          <p:sp>
            <p:nvSpPr>
              <p:cNvPr id="28" name="标题 2">
                <a:extLst>
                  <a:ext uri="{FF2B5EF4-FFF2-40B4-BE49-F238E27FC236}">
                    <a16:creationId xmlns:a16="http://schemas.microsoft.com/office/drawing/2014/main" id="{792001A7-0B22-A101-3A9F-3CC6CD1950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06342" y="1228272"/>
                <a:ext cx="3140536" cy="334805"/>
              </a:xfrm>
              <a:prstGeom prst="rect">
                <a:avLst/>
              </a:prstGeom>
            </p:spPr>
            <p:txBody>
              <a:bodyPr/>
              <a:lstStyle>
                <a:lvl1pPr algn="l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kumimoji="1" lang="zh-CN" altLang="en-US" sz="1700" b="1" dirty="0"/>
                  <a:t>高效能计算的芯片架构与设计自动化</a:t>
                </a:r>
              </a:p>
            </p:txBody>
          </p:sp>
          <p:sp>
            <p:nvSpPr>
              <p:cNvPr id="29" name="圆角矩形 33">
                <a:extLst>
                  <a:ext uri="{FF2B5EF4-FFF2-40B4-BE49-F238E27FC236}">
                    <a16:creationId xmlns:a16="http://schemas.microsoft.com/office/drawing/2014/main" id="{45E8784B-ECC2-ACB1-13CD-E70140F6E8C8}"/>
                  </a:ext>
                </a:extLst>
              </p:cNvPr>
              <p:cNvSpPr/>
              <p:nvPr/>
            </p:nvSpPr>
            <p:spPr bwMode="auto">
              <a:xfrm>
                <a:off x="7879726" y="1611332"/>
                <a:ext cx="1309435" cy="340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54000" rIns="91440" bIns="45720" numCol="1" rtlCol="0" anchor="t" anchorCtr="1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700" b="1" i="0" u="none" strike="noStrike" cap="none" normalizeH="0" baseline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anose="02020603050405020304" charset="0"/>
                    <a:ea typeface="黑体" panose="02010600040101010101" charset="-122"/>
                  </a:rPr>
                  <a:t>算法</a:t>
                </a:r>
              </a:p>
            </p:txBody>
          </p:sp>
          <p:sp>
            <p:nvSpPr>
              <p:cNvPr id="30" name="圆角矩形 36">
                <a:extLst>
                  <a:ext uri="{FF2B5EF4-FFF2-40B4-BE49-F238E27FC236}">
                    <a16:creationId xmlns:a16="http://schemas.microsoft.com/office/drawing/2014/main" id="{DE700E0D-20B5-0530-C205-B6D53C9ADE08}"/>
                  </a:ext>
                </a:extLst>
              </p:cNvPr>
              <p:cNvSpPr/>
              <p:nvPr/>
            </p:nvSpPr>
            <p:spPr bwMode="auto">
              <a:xfrm>
                <a:off x="7879726" y="2196137"/>
                <a:ext cx="1309435" cy="340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54000" rIns="91440" bIns="45720" numCol="1" rtlCol="0" anchor="t" anchorCtr="1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700" b="1" i="0" u="none" strike="noStrike" cap="none" normalizeH="0" baseline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anose="02020603050405020304" charset="0"/>
                    <a:ea typeface="黑体" panose="02010600040101010101" charset="-122"/>
                  </a:rPr>
                  <a:t>编译</a:t>
                </a:r>
              </a:p>
            </p:txBody>
          </p:sp>
          <p:sp>
            <p:nvSpPr>
              <p:cNvPr id="31" name="圆角矩形 39">
                <a:extLst>
                  <a:ext uri="{FF2B5EF4-FFF2-40B4-BE49-F238E27FC236}">
                    <a16:creationId xmlns:a16="http://schemas.microsoft.com/office/drawing/2014/main" id="{45C7AF58-9C6A-881B-DCE8-54B4904E53A5}"/>
                  </a:ext>
                </a:extLst>
              </p:cNvPr>
              <p:cNvSpPr/>
              <p:nvPr/>
            </p:nvSpPr>
            <p:spPr bwMode="auto">
              <a:xfrm>
                <a:off x="7879726" y="2734983"/>
                <a:ext cx="1309435" cy="340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54000" rIns="91440" bIns="45720" numCol="1" rtlCol="0" anchor="t" anchorCtr="1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700" b="1" i="0" u="none" strike="noStrike" cap="none" normalizeH="0" baseline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anose="02020603050405020304" charset="0"/>
                    <a:ea typeface="黑体" panose="02010600040101010101" charset="-122"/>
                  </a:rPr>
                  <a:t>架构</a:t>
                </a:r>
              </a:p>
            </p:txBody>
          </p:sp>
          <p:sp>
            <p:nvSpPr>
              <p:cNvPr id="32" name="圆角矩形 40">
                <a:extLst>
                  <a:ext uri="{FF2B5EF4-FFF2-40B4-BE49-F238E27FC236}">
                    <a16:creationId xmlns:a16="http://schemas.microsoft.com/office/drawing/2014/main" id="{84014DA5-3316-958C-E72B-5CA178115267}"/>
                  </a:ext>
                </a:extLst>
              </p:cNvPr>
              <p:cNvSpPr/>
              <p:nvPr/>
            </p:nvSpPr>
            <p:spPr bwMode="auto">
              <a:xfrm>
                <a:off x="7879726" y="3273828"/>
                <a:ext cx="1309435" cy="340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54000" rIns="91440" bIns="45720" numCol="1" rtlCol="0" anchor="t" anchorCtr="1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700" b="1" i="0" u="none" strike="noStrike" cap="none" normalizeH="0" baseline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anose="02020603050405020304" charset="0"/>
                    <a:ea typeface="黑体" panose="02010600040101010101" charset="-122"/>
                  </a:rPr>
                  <a:t>电路</a:t>
                </a:r>
              </a:p>
            </p:txBody>
          </p:sp>
          <p:sp>
            <p:nvSpPr>
              <p:cNvPr id="33" name="圆角矩形 42">
                <a:extLst>
                  <a:ext uri="{FF2B5EF4-FFF2-40B4-BE49-F238E27FC236}">
                    <a16:creationId xmlns:a16="http://schemas.microsoft.com/office/drawing/2014/main" id="{63F7E51B-19AE-9230-242D-28E10B27CE9B}"/>
                  </a:ext>
                </a:extLst>
              </p:cNvPr>
              <p:cNvSpPr/>
              <p:nvPr/>
            </p:nvSpPr>
            <p:spPr bwMode="auto">
              <a:xfrm>
                <a:off x="9383151" y="1622967"/>
                <a:ext cx="2133894" cy="340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54000" rIns="91440" bIns="45720" numCol="1" rtlCol="0" anchor="t" anchorCtr="1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1700" b="1" dirty="0">
                    <a:solidFill>
                      <a:srgbClr val="000066"/>
                    </a:solidFill>
                    <a:latin typeface="Times New Roman" panose="02020603050405020304" charset="0"/>
                    <a:ea typeface="黑体" panose="02010600040101010101" charset="-122"/>
                  </a:rPr>
                  <a:t>稀疏</a:t>
                </a:r>
                <a:r>
                  <a:rPr kumimoji="0" lang="zh-CN" altLang="en-US" sz="17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charset="0"/>
                    <a:ea typeface="黑体" panose="02010600040101010101" charset="-122"/>
                  </a:rPr>
                  <a:t>化 参数分布</a:t>
                </a:r>
              </a:p>
            </p:txBody>
          </p:sp>
          <p:sp>
            <p:nvSpPr>
              <p:cNvPr id="34" name="圆角矩形 43">
                <a:extLst>
                  <a:ext uri="{FF2B5EF4-FFF2-40B4-BE49-F238E27FC236}">
                    <a16:creationId xmlns:a16="http://schemas.microsoft.com/office/drawing/2014/main" id="{D58FA42B-E0DE-58E2-31A1-AC01EC6A584B}"/>
                  </a:ext>
                </a:extLst>
              </p:cNvPr>
              <p:cNvSpPr/>
              <p:nvPr/>
            </p:nvSpPr>
            <p:spPr bwMode="auto">
              <a:xfrm>
                <a:off x="9383151" y="2193776"/>
                <a:ext cx="2133894" cy="340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54000" rIns="91440" bIns="45720" numCol="1" rtlCol="0" anchor="t" anchorCtr="1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700" b="1" i="0" u="none" strike="noStrike" cap="none" normalizeH="0" baseline="0" dirty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imes New Roman" panose="02020603050405020304" charset="0"/>
                    <a:ea typeface="黑体" panose="02010600040101010101" charset="-122"/>
                  </a:rPr>
                  <a:t>结构</a:t>
                </a:r>
                <a:r>
                  <a:rPr kumimoji="0" lang="zh-CN" altLang="en-US" sz="17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charset="0"/>
                    <a:ea typeface="黑体" panose="02010600040101010101" charset="-122"/>
                  </a:rPr>
                  <a:t>化 计算流图</a:t>
                </a:r>
              </a:p>
            </p:txBody>
          </p:sp>
          <p:sp>
            <p:nvSpPr>
              <p:cNvPr id="35" name="圆角矩形 47">
                <a:extLst>
                  <a:ext uri="{FF2B5EF4-FFF2-40B4-BE49-F238E27FC236}">
                    <a16:creationId xmlns:a16="http://schemas.microsoft.com/office/drawing/2014/main" id="{393E934A-9263-52C5-C3A7-8FD0238BFE96}"/>
                  </a:ext>
                </a:extLst>
              </p:cNvPr>
              <p:cNvSpPr/>
              <p:nvPr/>
            </p:nvSpPr>
            <p:spPr bwMode="auto">
              <a:xfrm>
                <a:off x="9383151" y="2734983"/>
                <a:ext cx="2133894" cy="340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54000" rIns="91440" bIns="45720" numCol="1" rtlCol="0" anchor="t" anchorCtr="1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1700" b="1" dirty="0">
                    <a:solidFill>
                      <a:srgbClr val="000066"/>
                    </a:solidFill>
                    <a:latin typeface="Times New Roman" panose="02020603050405020304" charset="0"/>
                    <a:ea typeface="黑体" panose="02010600040101010101" charset="-122"/>
                  </a:rPr>
                  <a:t>并行</a:t>
                </a:r>
                <a:r>
                  <a:rPr kumimoji="0" lang="zh-CN" altLang="en-US" sz="17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charset="0"/>
                    <a:ea typeface="黑体" panose="02010600040101010101" charset="-122"/>
                  </a:rPr>
                  <a:t>化 计算单元</a:t>
                </a:r>
              </a:p>
            </p:txBody>
          </p:sp>
          <p:sp>
            <p:nvSpPr>
              <p:cNvPr id="36" name="圆角矩形 48">
                <a:extLst>
                  <a:ext uri="{FF2B5EF4-FFF2-40B4-BE49-F238E27FC236}">
                    <a16:creationId xmlns:a16="http://schemas.microsoft.com/office/drawing/2014/main" id="{944F8542-D4D1-56A1-4E11-196775DAB699}"/>
                  </a:ext>
                </a:extLst>
              </p:cNvPr>
              <p:cNvSpPr/>
              <p:nvPr/>
            </p:nvSpPr>
            <p:spPr bwMode="auto">
              <a:xfrm>
                <a:off x="9383151" y="3294068"/>
                <a:ext cx="2133894" cy="340511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54000" rIns="91440" bIns="45720" numCol="1" rtlCol="0" anchor="t" anchorCtr="1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lang="zh-CN" altLang="en-US" sz="1700" b="1" dirty="0">
                    <a:solidFill>
                      <a:srgbClr val="000066"/>
                    </a:solidFill>
                    <a:latin typeface="Times New Roman" panose="02020603050405020304" charset="0"/>
                    <a:ea typeface="黑体" panose="02010600040101010101" charset="-122"/>
                  </a:rPr>
                  <a:t>轻量</a:t>
                </a:r>
                <a:r>
                  <a:rPr kumimoji="0" lang="zh-CN" altLang="en-US" sz="17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charset="0"/>
                    <a:ea typeface="黑体" panose="02010600040101010101" charset="-122"/>
                  </a:rPr>
                  <a:t>化 辅助电路</a:t>
                </a:r>
              </a:p>
            </p:txBody>
          </p:sp>
          <p:cxnSp>
            <p:nvCxnSpPr>
              <p:cNvPr id="37" name="直线箭头连接符 49">
                <a:extLst>
                  <a:ext uri="{FF2B5EF4-FFF2-40B4-BE49-F238E27FC236}">
                    <a16:creationId xmlns:a16="http://schemas.microsoft.com/office/drawing/2014/main" id="{017CA49C-0838-F375-EFD6-EF5E80BD1AE9}"/>
                  </a:ext>
                </a:extLst>
              </p:cNvPr>
              <p:cNvCxnSpPr/>
              <p:nvPr/>
            </p:nvCxnSpPr>
            <p:spPr bwMode="auto">
              <a:xfrm>
                <a:off x="8219209" y="1951843"/>
                <a:ext cx="0" cy="260442"/>
              </a:xfrm>
              <a:prstGeom prst="straightConnector1">
                <a:avLst/>
              </a:prstGeom>
              <a:ln w="22225">
                <a:headEnd type="none" w="med" len="med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8" name="直线箭头连接符 50">
                <a:extLst>
                  <a:ext uri="{FF2B5EF4-FFF2-40B4-BE49-F238E27FC236}">
                    <a16:creationId xmlns:a16="http://schemas.microsoft.com/office/drawing/2014/main" id="{4EFB8033-794B-4988-B9E0-5E11BC4DA05E}"/>
                  </a:ext>
                </a:extLst>
              </p:cNvPr>
              <p:cNvCxnSpPr/>
              <p:nvPr/>
            </p:nvCxnSpPr>
            <p:spPr bwMode="auto">
              <a:xfrm>
                <a:off x="8219209" y="2534287"/>
                <a:ext cx="0" cy="260442"/>
              </a:xfrm>
              <a:prstGeom prst="straightConnector1">
                <a:avLst/>
              </a:prstGeom>
              <a:ln w="22225">
                <a:headEnd type="none" w="med" len="med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9" name="直线箭头连接符 51">
                <a:extLst>
                  <a:ext uri="{FF2B5EF4-FFF2-40B4-BE49-F238E27FC236}">
                    <a16:creationId xmlns:a16="http://schemas.microsoft.com/office/drawing/2014/main" id="{5F69E057-64BB-1A17-7EC3-642F6EF870A6}"/>
                  </a:ext>
                </a:extLst>
              </p:cNvPr>
              <p:cNvCxnSpPr/>
              <p:nvPr/>
            </p:nvCxnSpPr>
            <p:spPr bwMode="auto">
              <a:xfrm>
                <a:off x="8219209" y="3033627"/>
                <a:ext cx="0" cy="260442"/>
              </a:xfrm>
              <a:prstGeom prst="straightConnector1">
                <a:avLst/>
              </a:prstGeom>
              <a:ln w="22225">
                <a:headEnd type="none" w="med" len="med"/>
                <a:tailEnd type="stealth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直线箭头连接符 52">
                <a:extLst>
                  <a:ext uri="{FF2B5EF4-FFF2-40B4-BE49-F238E27FC236}">
                    <a16:creationId xmlns:a16="http://schemas.microsoft.com/office/drawing/2014/main" id="{FF480DCB-810A-9764-35C8-149A88C8EFEF}"/>
                  </a:ext>
                </a:extLst>
              </p:cNvPr>
              <p:cNvCxnSpPr/>
              <p:nvPr/>
            </p:nvCxnSpPr>
            <p:spPr bwMode="auto">
              <a:xfrm>
                <a:off x="8898175" y="3033627"/>
                <a:ext cx="0" cy="260442"/>
              </a:xfrm>
              <a:prstGeom prst="straightConnector1">
                <a:avLst/>
              </a:prstGeom>
              <a:ln w="22225">
                <a:headEnd type="stealth" w="lg" len="lg"/>
                <a:tailEnd type="non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直线箭头连接符 54">
                <a:extLst>
                  <a:ext uri="{FF2B5EF4-FFF2-40B4-BE49-F238E27FC236}">
                    <a16:creationId xmlns:a16="http://schemas.microsoft.com/office/drawing/2014/main" id="{DA990B6B-1139-16A6-86F2-A21BC4ED3F2A}"/>
                  </a:ext>
                </a:extLst>
              </p:cNvPr>
              <p:cNvCxnSpPr/>
              <p:nvPr/>
            </p:nvCxnSpPr>
            <p:spPr bwMode="auto">
              <a:xfrm>
                <a:off x="8893937" y="2534287"/>
                <a:ext cx="0" cy="260442"/>
              </a:xfrm>
              <a:prstGeom prst="straightConnector1">
                <a:avLst/>
              </a:prstGeom>
              <a:ln w="22225">
                <a:headEnd type="stealth" w="lg" len="lg"/>
                <a:tailEnd type="non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直线箭头连接符 55">
                <a:extLst>
                  <a:ext uri="{FF2B5EF4-FFF2-40B4-BE49-F238E27FC236}">
                    <a16:creationId xmlns:a16="http://schemas.microsoft.com/office/drawing/2014/main" id="{E0759669-9169-AF18-CFAF-C5A348ED5FE7}"/>
                  </a:ext>
                </a:extLst>
              </p:cNvPr>
              <p:cNvCxnSpPr/>
              <p:nvPr/>
            </p:nvCxnSpPr>
            <p:spPr bwMode="auto">
              <a:xfrm>
                <a:off x="8893937" y="1963478"/>
                <a:ext cx="0" cy="260442"/>
              </a:xfrm>
              <a:prstGeom prst="straightConnector1">
                <a:avLst/>
              </a:prstGeom>
              <a:ln w="22225">
                <a:headEnd type="stealth" w="lg" len="lg"/>
                <a:tailEnd type="none" w="lg" len="lg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上下箭头 56">
                <a:extLst>
                  <a:ext uri="{FF2B5EF4-FFF2-40B4-BE49-F238E27FC236}">
                    <a16:creationId xmlns:a16="http://schemas.microsoft.com/office/drawing/2014/main" id="{98DB4539-F727-ED04-964A-1EBE882B5042}"/>
                  </a:ext>
                </a:extLst>
              </p:cNvPr>
              <p:cNvSpPr/>
              <p:nvPr/>
            </p:nvSpPr>
            <p:spPr bwMode="auto">
              <a:xfrm>
                <a:off x="7267782" y="1658337"/>
                <a:ext cx="521425" cy="1625515"/>
              </a:xfrm>
              <a:prstGeom prst="upDownArrow">
                <a:avLst>
                  <a:gd name="adj1" fmla="val 50000"/>
                  <a:gd name="adj2" fmla="val 62340"/>
                </a:avLst>
              </a:prstGeom>
              <a:solidFill>
                <a:srgbClr val="3294D4"/>
              </a:solidFill>
              <a:ln w="222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54000" rIns="91440" bIns="45720" numCol="1" rtlCol="0" anchor="t" anchorCtr="1" compatLnSpc="1"/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5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charset="0"/>
                    <a:ea typeface="黑体" panose="02010600040101010101" charset="-122"/>
                  </a:rPr>
                  <a:t>软硬件协同设计</a:t>
                </a:r>
              </a:p>
            </p:txBody>
          </p:sp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B7A1F3D1-A7DB-9647-5812-0E3F171F218C}"/>
                  </a:ext>
                </a:extLst>
              </p:cNvPr>
              <p:cNvGrpSpPr/>
              <p:nvPr/>
            </p:nvGrpSpPr>
            <p:grpSpPr>
              <a:xfrm>
                <a:off x="5724464" y="1575949"/>
                <a:ext cx="1519939" cy="1665129"/>
                <a:chOff x="4438811" y="3313910"/>
                <a:chExt cx="1519939" cy="1665129"/>
              </a:xfrm>
            </p:grpSpPr>
            <p:sp>
              <p:nvSpPr>
                <p:cNvPr id="47" name="椭圆 46">
                  <a:extLst>
                    <a:ext uri="{FF2B5EF4-FFF2-40B4-BE49-F238E27FC236}">
                      <a16:creationId xmlns:a16="http://schemas.microsoft.com/office/drawing/2014/main" id="{06E53E05-401E-F035-24C2-FA40F0B8F6B2}"/>
                    </a:ext>
                  </a:extLst>
                </p:cNvPr>
                <p:cNvSpPr/>
                <p:nvPr/>
              </p:nvSpPr>
              <p:spPr>
                <a:xfrm>
                  <a:off x="4884640" y="3828024"/>
                  <a:ext cx="145859" cy="135452"/>
                </a:xfrm>
                <a:prstGeom prst="ellipse">
                  <a:avLst/>
                </a:prstGeom>
                <a:solidFill>
                  <a:srgbClr val="C8161E"/>
                </a:solidFill>
                <a:ln w="12700" cap="flat" cmpd="sng" algn="ctr">
                  <a:solidFill>
                    <a:srgbClr val="C8161E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48" name="椭圆 47">
                  <a:extLst>
                    <a:ext uri="{FF2B5EF4-FFF2-40B4-BE49-F238E27FC236}">
                      <a16:creationId xmlns:a16="http://schemas.microsoft.com/office/drawing/2014/main" id="{22C4BD8B-E01B-6D32-B323-2EBA7C19AB1D}"/>
                    </a:ext>
                  </a:extLst>
                </p:cNvPr>
                <p:cNvSpPr/>
                <p:nvPr/>
              </p:nvSpPr>
              <p:spPr>
                <a:xfrm>
                  <a:off x="4884640" y="4001101"/>
                  <a:ext cx="145859" cy="135452"/>
                </a:xfrm>
                <a:prstGeom prst="ellipse">
                  <a:avLst/>
                </a:prstGeom>
                <a:solidFill>
                  <a:srgbClr val="C8161E"/>
                </a:solidFill>
                <a:ln w="12700" cap="flat" cmpd="sng" algn="ctr">
                  <a:solidFill>
                    <a:srgbClr val="C8161E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49" name="椭圆 48">
                  <a:extLst>
                    <a:ext uri="{FF2B5EF4-FFF2-40B4-BE49-F238E27FC236}">
                      <a16:creationId xmlns:a16="http://schemas.microsoft.com/office/drawing/2014/main" id="{05625318-AF5C-4000-EBB4-3A5B9917123A}"/>
                    </a:ext>
                  </a:extLst>
                </p:cNvPr>
                <p:cNvSpPr/>
                <p:nvPr/>
              </p:nvSpPr>
              <p:spPr>
                <a:xfrm>
                  <a:off x="4884640" y="4174179"/>
                  <a:ext cx="145859" cy="135452"/>
                </a:xfrm>
                <a:prstGeom prst="ellipse">
                  <a:avLst/>
                </a:prstGeom>
                <a:solidFill>
                  <a:srgbClr val="C8161E"/>
                </a:solidFill>
                <a:ln w="12700" cap="flat" cmpd="sng" algn="ctr">
                  <a:solidFill>
                    <a:srgbClr val="C8161E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50" name="椭圆 49">
                  <a:extLst>
                    <a:ext uri="{FF2B5EF4-FFF2-40B4-BE49-F238E27FC236}">
                      <a16:creationId xmlns:a16="http://schemas.microsoft.com/office/drawing/2014/main" id="{CC163D0F-E1CF-F443-F102-74D385185FF3}"/>
                    </a:ext>
                  </a:extLst>
                </p:cNvPr>
                <p:cNvSpPr/>
                <p:nvPr/>
              </p:nvSpPr>
              <p:spPr>
                <a:xfrm>
                  <a:off x="5155109" y="3938392"/>
                  <a:ext cx="145859" cy="135452"/>
                </a:xfrm>
                <a:prstGeom prst="ellipse">
                  <a:avLst/>
                </a:prstGeom>
                <a:solidFill>
                  <a:srgbClr val="C8161E"/>
                </a:solidFill>
                <a:ln w="12700" cap="flat" cmpd="sng" algn="ctr">
                  <a:solidFill>
                    <a:srgbClr val="C8161E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51" name="椭圆 50">
                  <a:extLst>
                    <a:ext uri="{FF2B5EF4-FFF2-40B4-BE49-F238E27FC236}">
                      <a16:creationId xmlns:a16="http://schemas.microsoft.com/office/drawing/2014/main" id="{A4840877-DD17-DEEA-53AE-8AB3E6C6738F}"/>
                    </a:ext>
                  </a:extLst>
                </p:cNvPr>
                <p:cNvSpPr/>
                <p:nvPr/>
              </p:nvSpPr>
              <p:spPr>
                <a:xfrm>
                  <a:off x="5155109" y="4096419"/>
                  <a:ext cx="145859" cy="135452"/>
                </a:xfrm>
                <a:prstGeom prst="ellipse">
                  <a:avLst/>
                </a:prstGeom>
                <a:solidFill>
                  <a:srgbClr val="C8161E"/>
                </a:solidFill>
                <a:ln w="12700" cap="flat" cmpd="sng" algn="ctr">
                  <a:solidFill>
                    <a:srgbClr val="C8161E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52" name="椭圆 51">
                  <a:extLst>
                    <a:ext uri="{FF2B5EF4-FFF2-40B4-BE49-F238E27FC236}">
                      <a16:creationId xmlns:a16="http://schemas.microsoft.com/office/drawing/2014/main" id="{6A16E648-E7B2-FE86-7100-D03E5A673FAA}"/>
                    </a:ext>
                  </a:extLst>
                </p:cNvPr>
                <p:cNvSpPr/>
                <p:nvPr/>
              </p:nvSpPr>
              <p:spPr>
                <a:xfrm>
                  <a:off x="5392449" y="3828024"/>
                  <a:ext cx="145859" cy="135452"/>
                </a:xfrm>
                <a:prstGeom prst="ellipse">
                  <a:avLst/>
                </a:prstGeom>
                <a:solidFill>
                  <a:srgbClr val="C8161E"/>
                </a:solidFill>
                <a:ln w="12700" cap="flat" cmpd="sng" algn="ctr">
                  <a:solidFill>
                    <a:srgbClr val="C8161E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53" name="椭圆 52">
                  <a:extLst>
                    <a:ext uri="{FF2B5EF4-FFF2-40B4-BE49-F238E27FC236}">
                      <a16:creationId xmlns:a16="http://schemas.microsoft.com/office/drawing/2014/main" id="{FBD2F050-B558-1543-500C-9EDB457048E4}"/>
                    </a:ext>
                  </a:extLst>
                </p:cNvPr>
                <p:cNvSpPr/>
                <p:nvPr/>
              </p:nvSpPr>
              <p:spPr>
                <a:xfrm>
                  <a:off x="5392449" y="4001101"/>
                  <a:ext cx="145859" cy="135452"/>
                </a:xfrm>
                <a:prstGeom prst="ellipse">
                  <a:avLst/>
                </a:prstGeom>
                <a:solidFill>
                  <a:srgbClr val="C8161E"/>
                </a:solidFill>
                <a:ln w="12700" cap="flat" cmpd="sng" algn="ctr">
                  <a:solidFill>
                    <a:srgbClr val="C8161E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54" name="椭圆 53">
                  <a:extLst>
                    <a:ext uri="{FF2B5EF4-FFF2-40B4-BE49-F238E27FC236}">
                      <a16:creationId xmlns:a16="http://schemas.microsoft.com/office/drawing/2014/main" id="{F41C108C-5114-FB74-F670-448EAAAD1876}"/>
                    </a:ext>
                  </a:extLst>
                </p:cNvPr>
                <p:cNvSpPr/>
                <p:nvPr/>
              </p:nvSpPr>
              <p:spPr>
                <a:xfrm>
                  <a:off x="5392449" y="4174179"/>
                  <a:ext cx="145859" cy="135452"/>
                </a:xfrm>
                <a:prstGeom prst="ellipse">
                  <a:avLst/>
                </a:prstGeom>
                <a:solidFill>
                  <a:srgbClr val="C8161E"/>
                </a:solidFill>
                <a:ln w="12700" cap="flat" cmpd="sng" algn="ctr">
                  <a:solidFill>
                    <a:srgbClr val="C8161E">
                      <a:shade val="50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7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cxnSp>
              <p:nvCxnSpPr>
                <p:cNvPr id="55" name="直线连接符 67">
                  <a:extLst>
                    <a:ext uri="{FF2B5EF4-FFF2-40B4-BE49-F238E27FC236}">
                      <a16:creationId xmlns:a16="http://schemas.microsoft.com/office/drawing/2014/main" id="{CDB484F8-A0B2-3BEB-F744-4E48C2EF4437}"/>
                    </a:ext>
                  </a:extLst>
                </p:cNvPr>
                <p:cNvCxnSpPr>
                  <a:stCxn id="47" idx="6"/>
                  <a:endCxn id="50" idx="2"/>
                </p:cNvCxnSpPr>
                <p:nvPr/>
              </p:nvCxnSpPr>
              <p:spPr>
                <a:xfrm>
                  <a:off x="5030499" y="3895750"/>
                  <a:ext cx="124610" cy="11036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6" name="直线连接符 68">
                  <a:extLst>
                    <a:ext uri="{FF2B5EF4-FFF2-40B4-BE49-F238E27FC236}">
                      <a16:creationId xmlns:a16="http://schemas.microsoft.com/office/drawing/2014/main" id="{3A39AC6F-3900-0331-602D-CCD10CCA87B0}"/>
                    </a:ext>
                  </a:extLst>
                </p:cNvPr>
                <p:cNvCxnSpPr>
                  <a:cxnSpLocks/>
                  <a:stCxn id="48" idx="6"/>
                  <a:endCxn id="50" idx="2"/>
                </p:cNvCxnSpPr>
                <p:nvPr/>
              </p:nvCxnSpPr>
              <p:spPr>
                <a:xfrm flipV="1">
                  <a:off x="5030499" y="4006118"/>
                  <a:ext cx="124610" cy="6271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7" name="直线连接符 69">
                  <a:extLst>
                    <a:ext uri="{FF2B5EF4-FFF2-40B4-BE49-F238E27FC236}">
                      <a16:creationId xmlns:a16="http://schemas.microsoft.com/office/drawing/2014/main" id="{85F9E23A-7718-1511-7A2A-90B4CFE1CEC9}"/>
                    </a:ext>
                  </a:extLst>
                </p:cNvPr>
                <p:cNvCxnSpPr>
                  <a:cxnSpLocks/>
                  <a:stCxn id="49" idx="6"/>
                  <a:endCxn id="50" idx="2"/>
                </p:cNvCxnSpPr>
                <p:nvPr/>
              </p:nvCxnSpPr>
              <p:spPr>
                <a:xfrm flipV="1">
                  <a:off x="5030499" y="4006118"/>
                  <a:ext cx="124610" cy="23578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8" name="直线连接符 70">
                  <a:extLst>
                    <a:ext uri="{FF2B5EF4-FFF2-40B4-BE49-F238E27FC236}">
                      <a16:creationId xmlns:a16="http://schemas.microsoft.com/office/drawing/2014/main" id="{D807B275-C19A-531B-24CA-6BD3316238B7}"/>
                    </a:ext>
                  </a:extLst>
                </p:cNvPr>
                <p:cNvCxnSpPr>
                  <a:cxnSpLocks/>
                  <a:stCxn id="51" idx="2"/>
                  <a:endCxn id="47" idx="6"/>
                </p:cNvCxnSpPr>
                <p:nvPr/>
              </p:nvCxnSpPr>
              <p:spPr>
                <a:xfrm flipH="1" flipV="1">
                  <a:off x="5030499" y="3895750"/>
                  <a:ext cx="124610" cy="26839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59" name="直线连接符 71">
                  <a:extLst>
                    <a:ext uri="{FF2B5EF4-FFF2-40B4-BE49-F238E27FC236}">
                      <a16:creationId xmlns:a16="http://schemas.microsoft.com/office/drawing/2014/main" id="{F807F88C-4637-928B-23E9-CDB5050F5E76}"/>
                    </a:ext>
                  </a:extLst>
                </p:cNvPr>
                <p:cNvCxnSpPr>
                  <a:cxnSpLocks/>
                  <a:stCxn id="51" idx="2"/>
                  <a:endCxn id="48" idx="6"/>
                </p:cNvCxnSpPr>
                <p:nvPr/>
              </p:nvCxnSpPr>
              <p:spPr>
                <a:xfrm flipH="1" flipV="1">
                  <a:off x="5030499" y="4068827"/>
                  <a:ext cx="124610" cy="953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0" name="直线连接符 72">
                  <a:extLst>
                    <a:ext uri="{FF2B5EF4-FFF2-40B4-BE49-F238E27FC236}">
                      <a16:creationId xmlns:a16="http://schemas.microsoft.com/office/drawing/2014/main" id="{AE515E09-59AB-6DBF-FFB1-117B860A8053}"/>
                    </a:ext>
                  </a:extLst>
                </p:cNvPr>
                <p:cNvCxnSpPr>
                  <a:cxnSpLocks/>
                  <a:stCxn id="49" idx="6"/>
                  <a:endCxn id="51" idx="2"/>
                </p:cNvCxnSpPr>
                <p:nvPr/>
              </p:nvCxnSpPr>
              <p:spPr>
                <a:xfrm flipV="1">
                  <a:off x="5030499" y="4164145"/>
                  <a:ext cx="124610" cy="7775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1" name="直线连接符 73">
                  <a:extLst>
                    <a:ext uri="{FF2B5EF4-FFF2-40B4-BE49-F238E27FC236}">
                      <a16:creationId xmlns:a16="http://schemas.microsoft.com/office/drawing/2014/main" id="{D208DC95-08AD-5E7D-ED1F-D7291C1EC4F6}"/>
                    </a:ext>
                  </a:extLst>
                </p:cNvPr>
                <p:cNvCxnSpPr>
                  <a:cxnSpLocks/>
                  <a:stCxn id="50" idx="6"/>
                  <a:endCxn id="52" idx="2"/>
                </p:cNvCxnSpPr>
                <p:nvPr/>
              </p:nvCxnSpPr>
              <p:spPr>
                <a:xfrm flipV="1">
                  <a:off x="5300968" y="3895750"/>
                  <a:ext cx="91481" cy="11036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2" name="直线连接符 74">
                  <a:extLst>
                    <a:ext uri="{FF2B5EF4-FFF2-40B4-BE49-F238E27FC236}">
                      <a16:creationId xmlns:a16="http://schemas.microsoft.com/office/drawing/2014/main" id="{2CBD4FED-C1DF-BA54-50DA-0F01D919180E}"/>
                    </a:ext>
                  </a:extLst>
                </p:cNvPr>
                <p:cNvCxnSpPr>
                  <a:cxnSpLocks/>
                  <a:stCxn id="53" idx="2"/>
                  <a:endCxn id="50" idx="6"/>
                </p:cNvCxnSpPr>
                <p:nvPr/>
              </p:nvCxnSpPr>
              <p:spPr>
                <a:xfrm flipH="1" flipV="1">
                  <a:off x="5300968" y="4006118"/>
                  <a:ext cx="91481" cy="62710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3" name="直线连接符 75">
                  <a:extLst>
                    <a:ext uri="{FF2B5EF4-FFF2-40B4-BE49-F238E27FC236}">
                      <a16:creationId xmlns:a16="http://schemas.microsoft.com/office/drawing/2014/main" id="{87B94396-29D3-CEE5-E49B-1503F9E52EC5}"/>
                    </a:ext>
                  </a:extLst>
                </p:cNvPr>
                <p:cNvCxnSpPr>
                  <a:cxnSpLocks/>
                  <a:stCxn id="54" idx="2"/>
                  <a:endCxn id="50" idx="6"/>
                </p:cNvCxnSpPr>
                <p:nvPr/>
              </p:nvCxnSpPr>
              <p:spPr>
                <a:xfrm flipH="1" flipV="1">
                  <a:off x="5300968" y="4006118"/>
                  <a:ext cx="91481" cy="23578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4" name="直线连接符 77">
                  <a:extLst>
                    <a:ext uri="{FF2B5EF4-FFF2-40B4-BE49-F238E27FC236}">
                      <a16:creationId xmlns:a16="http://schemas.microsoft.com/office/drawing/2014/main" id="{ECB5F05F-FC45-3F08-C2CF-FCC44CB8C133}"/>
                    </a:ext>
                  </a:extLst>
                </p:cNvPr>
                <p:cNvCxnSpPr>
                  <a:cxnSpLocks/>
                  <a:stCxn id="54" idx="2"/>
                  <a:endCxn id="51" idx="6"/>
                </p:cNvCxnSpPr>
                <p:nvPr/>
              </p:nvCxnSpPr>
              <p:spPr>
                <a:xfrm flipH="1" flipV="1">
                  <a:off x="5300968" y="4164145"/>
                  <a:ext cx="91481" cy="77759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5" name="直线连接符 78">
                  <a:extLst>
                    <a:ext uri="{FF2B5EF4-FFF2-40B4-BE49-F238E27FC236}">
                      <a16:creationId xmlns:a16="http://schemas.microsoft.com/office/drawing/2014/main" id="{8A2C3424-219E-7EC8-78E6-A7D16A1FE0C5}"/>
                    </a:ext>
                  </a:extLst>
                </p:cNvPr>
                <p:cNvCxnSpPr>
                  <a:cxnSpLocks/>
                  <a:stCxn id="53" idx="2"/>
                  <a:endCxn id="51" idx="6"/>
                </p:cNvCxnSpPr>
                <p:nvPr/>
              </p:nvCxnSpPr>
              <p:spPr>
                <a:xfrm flipH="1">
                  <a:off x="5300968" y="4068827"/>
                  <a:ext cx="91481" cy="9531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66" name="直线连接符 79">
                  <a:extLst>
                    <a:ext uri="{FF2B5EF4-FFF2-40B4-BE49-F238E27FC236}">
                      <a16:creationId xmlns:a16="http://schemas.microsoft.com/office/drawing/2014/main" id="{A5EEA459-9D00-2D2D-BF13-A1DECE33D696}"/>
                    </a:ext>
                  </a:extLst>
                </p:cNvPr>
                <p:cNvCxnSpPr>
                  <a:cxnSpLocks/>
                  <a:stCxn id="52" idx="2"/>
                  <a:endCxn id="51" idx="6"/>
                </p:cNvCxnSpPr>
                <p:nvPr/>
              </p:nvCxnSpPr>
              <p:spPr>
                <a:xfrm flipH="1">
                  <a:off x="5300968" y="3895750"/>
                  <a:ext cx="91481" cy="268395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pic>
              <p:nvPicPr>
                <p:cNvPr id="67" name="图片 66">
                  <a:extLst>
                    <a:ext uri="{FF2B5EF4-FFF2-40B4-BE49-F238E27FC236}">
                      <a16:creationId xmlns:a16="http://schemas.microsoft.com/office/drawing/2014/main" id="{220E722C-4D46-8AE7-B82D-203BAA151B8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07165" y="4596568"/>
                  <a:ext cx="592901" cy="382471"/>
                </a:xfrm>
                <a:prstGeom prst="rect">
                  <a:avLst/>
                </a:prstGeom>
              </p:spPr>
            </p:pic>
            <p:sp>
              <p:nvSpPr>
                <p:cNvPr id="68" name="右箭头 82">
                  <a:extLst>
                    <a:ext uri="{FF2B5EF4-FFF2-40B4-BE49-F238E27FC236}">
                      <a16:creationId xmlns:a16="http://schemas.microsoft.com/office/drawing/2014/main" id="{63EDF164-01C8-758E-F2A5-C1EFA38F4CC0}"/>
                    </a:ext>
                  </a:extLst>
                </p:cNvPr>
                <p:cNvSpPr/>
                <p:nvPr/>
              </p:nvSpPr>
              <p:spPr>
                <a:xfrm rot="5400000">
                  <a:off x="5076963" y="4332648"/>
                  <a:ext cx="268397" cy="264838"/>
                </a:xfrm>
                <a:prstGeom prst="rightArrow">
                  <a:avLst/>
                </a:prstGeom>
                <a:gradFill rotWithShape="1">
                  <a:gsLst>
                    <a:gs pos="0">
                      <a:srgbClr val="44546A">
                        <a:lumMod val="110000"/>
                        <a:satMod val="105000"/>
                        <a:tint val="67000"/>
                      </a:srgbClr>
                    </a:gs>
                    <a:gs pos="50000">
                      <a:srgbClr val="44546A">
                        <a:lumMod val="105000"/>
                        <a:satMod val="103000"/>
                        <a:tint val="73000"/>
                      </a:srgbClr>
                    </a:gs>
                    <a:gs pos="100000">
                      <a:srgbClr val="44546A">
                        <a:lumMod val="105000"/>
                        <a:satMod val="109000"/>
                        <a:tint val="81000"/>
                      </a:srgbClr>
                    </a:gs>
                  </a:gsLst>
                  <a:lin ang="5400000" scaled="0"/>
                </a:gradFill>
                <a:ln w="6350" cap="flat" cmpd="sng" algn="ctr">
                  <a:solidFill>
                    <a:srgbClr val="44546A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zh-CN" altLang="en-US" sz="1700" b="1" i="0" u="none" strike="noStrike" kern="0" cap="none" spc="0" normalizeH="0" baseline="0" noProof="0">
                    <a:ln w="22225">
                      <a:solidFill>
                        <a:srgbClr val="44546A"/>
                      </a:solidFill>
                      <a:prstDash val="solid"/>
                    </a:ln>
                    <a:solidFill>
                      <a:srgbClr val="44546A">
                        <a:lumMod val="40000"/>
                        <a:lumOff val="60000"/>
                      </a:srgbClr>
                    </a:solidFill>
                    <a:effectLst/>
                    <a:uLnTx/>
                    <a:uFillTx/>
                    <a:latin typeface="+mn-ea"/>
                    <a:cs typeface="+mn-cs"/>
                  </a:endParaRPr>
                </a:p>
              </p:txBody>
            </p:sp>
            <p:sp>
              <p:nvSpPr>
                <p:cNvPr id="69" name="文本框 68">
                  <a:extLst>
                    <a:ext uri="{FF2B5EF4-FFF2-40B4-BE49-F238E27FC236}">
                      <a16:creationId xmlns:a16="http://schemas.microsoft.com/office/drawing/2014/main" id="{E1BA65AD-12FA-FFD3-269D-7181FD595614}"/>
                    </a:ext>
                  </a:extLst>
                </p:cNvPr>
                <p:cNvSpPr txBox="1"/>
                <p:nvPr/>
              </p:nvSpPr>
              <p:spPr>
                <a:xfrm>
                  <a:off x="4438811" y="3313910"/>
                  <a:ext cx="1519939" cy="45631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kumimoji="1" lang="zh-CN" altLang="en-US" sz="1500" b="1" dirty="0">
                      <a:solidFill>
                        <a:srgbClr val="000000"/>
                      </a:solidFill>
                      <a:latin typeface="+mn-ea"/>
                    </a:rPr>
                    <a:t>模型压缩对于模型部署是必备步骤</a:t>
                  </a:r>
                </a:p>
              </p:txBody>
            </p:sp>
          </p:grpSp>
          <p:sp>
            <p:nvSpPr>
              <p:cNvPr id="45" name="ís1íḑê">
                <a:extLst>
                  <a:ext uri="{FF2B5EF4-FFF2-40B4-BE49-F238E27FC236}">
                    <a16:creationId xmlns:a16="http://schemas.microsoft.com/office/drawing/2014/main" id="{51DB9D01-50BD-2F0B-0EF0-7CFBF88EE551}"/>
                  </a:ext>
                </a:extLst>
              </p:cNvPr>
              <p:cNvSpPr/>
              <p:nvPr/>
            </p:nvSpPr>
            <p:spPr>
              <a:xfrm>
                <a:off x="6164614" y="3279031"/>
                <a:ext cx="1403621" cy="410668"/>
              </a:xfrm>
              <a:prstGeom prst="rect">
                <a:avLst/>
              </a:prstGeom>
              <a:noFill/>
              <a:ln w="28575" cap="rnd">
                <a:solidFill>
                  <a:srgbClr val="C00000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kumimoji="0" lang="en-US" altLang="zh-CN" sz="17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libaba PuHuiTi 2 45 Light"/>
                  <a:sym typeface="Alibaba PuHuiTi 2 45 Light"/>
                </a:endParaRPr>
              </a:p>
            </p:txBody>
          </p:sp>
          <p:sp>
            <p:nvSpPr>
              <p:cNvPr id="46" name="文本框 45">
                <a:extLst>
                  <a:ext uri="{FF2B5EF4-FFF2-40B4-BE49-F238E27FC236}">
                    <a16:creationId xmlns:a16="http://schemas.microsoft.com/office/drawing/2014/main" id="{44777812-554E-A4AE-358E-BE87FA7E44E2}"/>
                  </a:ext>
                </a:extLst>
              </p:cNvPr>
              <p:cNvSpPr txBox="1"/>
              <p:nvPr/>
            </p:nvSpPr>
            <p:spPr>
              <a:xfrm>
                <a:off x="6316151" y="3260556"/>
                <a:ext cx="1090191" cy="4563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500" b="1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libaba PuHuiTi 2 45 Light"/>
                    <a:sym typeface="Alibaba PuHuiTi 2 45 Light"/>
                  </a:rPr>
                  <a:t>深度学习的</a:t>
                </a:r>
                <a:endParaRPr kumimoji="0" lang="en-US" altLang="zh-CN" sz="15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libaba PuHuiTi 2 45 Light"/>
                  <a:sym typeface="Alibaba PuHuiTi 2 45 Light"/>
                </a:endParaRPr>
              </a:p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kumimoji="0" lang="zh-CN" altLang="en-US" sz="1500" b="1" i="0" u="none" strike="noStrike" cap="none" spc="0" normalizeH="0" baseline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Alibaba PuHuiTi 2 45 Light"/>
                    <a:sym typeface="Alibaba PuHuiTi 2 45 Light"/>
                  </a:rPr>
                  <a:t>能效和性能</a:t>
                </a:r>
                <a:endParaRPr kumimoji="0" lang="en-US" altLang="zh-CN" sz="15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libaba PuHuiTi 2 45 Light"/>
                  <a:sym typeface="Alibaba PuHuiTi 2 45 Light"/>
                </a:endParaRPr>
              </a:p>
            </p:txBody>
          </p:sp>
        </p:grpSp>
        <p:sp>
          <p:nvSpPr>
            <p:cNvPr id="26" name="五边形 120">
              <a:extLst>
                <a:ext uri="{FF2B5EF4-FFF2-40B4-BE49-F238E27FC236}">
                  <a16:creationId xmlns:a16="http://schemas.microsoft.com/office/drawing/2014/main" id="{E5140B32-C2C6-645E-52EE-649B82937A1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989404" y="892998"/>
              <a:ext cx="1324852" cy="334647"/>
            </a:xfrm>
            <a:prstGeom prst="homePlate">
              <a:avLst>
                <a:gd name="adj" fmla="val 81481"/>
              </a:avLst>
            </a:prstGeom>
            <a:solidFill>
              <a:srgbClr val="CC151E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zh-CN" altLang="en-US" sz="1700" b="1" dirty="0">
                  <a:latin typeface="+mn-ea"/>
                  <a:cs typeface="+mn-ea"/>
                </a:rPr>
                <a:t>研究领域</a:t>
              </a:r>
            </a:p>
          </p:txBody>
        </p:sp>
      </p:grpSp>
      <p:sp>
        <p:nvSpPr>
          <p:cNvPr id="70" name="五边形 124">
            <a:extLst>
              <a:ext uri="{FF2B5EF4-FFF2-40B4-BE49-F238E27FC236}">
                <a16:creationId xmlns:a16="http://schemas.microsoft.com/office/drawing/2014/main" id="{0AB847E7-AA95-A9E5-7562-D4092ED4418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9169" y="4117859"/>
            <a:ext cx="1324852" cy="334647"/>
          </a:xfrm>
          <a:prstGeom prst="homePlate">
            <a:avLst>
              <a:gd name="adj" fmla="val 81481"/>
            </a:avLst>
          </a:prstGeom>
          <a:solidFill>
            <a:srgbClr val="CC151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700" b="1" dirty="0">
                <a:latin typeface="+mn-ea"/>
                <a:cs typeface="+mn-ea"/>
              </a:rPr>
              <a:t>研究成果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99F0E560-F4D1-F447-B266-70381307DC62}"/>
              </a:ext>
            </a:extLst>
          </p:cNvPr>
          <p:cNvSpPr txBox="1"/>
          <p:nvPr/>
        </p:nvSpPr>
        <p:spPr>
          <a:xfrm>
            <a:off x="362060" y="4673961"/>
            <a:ext cx="7376450" cy="192360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zh-CN" altLang="en-US" sz="1700" dirty="0">
                <a:latin typeface="+mn-ea"/>
              </a:rPr>
              <a:t>主要研究方向包括</a:t>
            </a:r>
            <a:r>
              <a:rPr lang="zh-CN" altLang="en-US" sz="1700" b="1" dirty="0">
                <a:latin typeface="+mn-ea"/>
              </a:rPr>
              <a:t>存内计算</a:t>
            </a:r>
            <a:r>
              <a:rPr lang="zh-CN" altLang="en-US" sz="1700" dirty="0">
                <a:latin typeface="+mn-ea"/>
              </a:rPr>
              <a:t>，</a:t>
            </a:r>
            <a:r>
              <a:rPr lang="zh-CN" altLang="en-US" sz="1700" b="1" dirty="0">
                <a:latin typeface="+mn-ea"/>
              </a:rPr>
              <a:t>神经模态计算</a:t>
            </a:r>
            <a:r>
              <a:rPr lang="zh-CN" altLang="en-US" sz="1700" dirty="0">
                <a:latin typeface="+mn-ea"/>
              </a:rPr>
              <a:t>，以及</a:t>
            </a:r>
            <a:r>
              <a:rPr lang="zh-CN" altLang="en-US" sz="1700" b="1" dirty="0">
                <a:latin typeface="+mn-ea"/>
              </a:rPr>
              <a:t>神经网络软硬件协同设计</a:t>
            </a:r>
            <a:r>
              <a:rPr lang="zh-CN" altLang="en-US" sz="1700" dirty="0">
                <a:latin typeface="+mn-ea"/>
              </a:rPr>
              <a:t>。作为</a:t>
            </a:r>
            <a:r>
              <a:rPr lang="zh-CN" altLang="en-US" sz="1700" b="1" dirty="0">
                <a:latin typeface="+mn-ea"/>
              </a:rPr>
              <a:t>第一作者发表</a:t>
            </a:r>
            <a:r>
              <a:rPr lang="en-US" altLang="zh-CN" sz="1700" b="1" dirty="0">
                <a:latin typeface="+mn-ea"/>
              </a:rPr>
              <a:t>CCF-A</a:t>
            </a:r>
            <a:r>
              <a:rPr lang="zh-CN" altLang="en-US" sz="1700" b="1" dirty="0">
                <a:latin typeface="+mn-ea"/>
              </a:rPr>
              <a:t>类论文</a:t>
            </a:r>
            <a:r>
              <a:rPr lang="en-US" altLang="zh-CN" sz="1700" b="1" dirty="0">
                <a:latin typeface="+mn-ea"/>
              </a:rPr>
              <a:t>16</a:t>
            </a:r>
            <a:r>
              <a:rPr lang="zh-CN" altLang="en-US" sz="1700" b="1" dirty="0">
                <a:latin typeface="+mn-ea"/>
              </a:rPr>
              <a:t>篇</a:t>
            </a:r>
            <a:r>
              <a:rPr lang="zh-CN" altLang="en-US" sz="1700" dirty="0">
                <a:latin typeface="+mn-ea"/>
              </a:rPr>
              <a:t>。</a:t>
            </a:r>
            <a:endParaRPr lang="en-US" altLang="zh-CN" sz="1700" dirty="0">
              <a:latin typeface="+mn-ea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zh-CN" altLang="en-US" sz="1700" dirty="0">
                <a:latin typeface="+mn-ea"/>
              </a:rPr>
              <a:t>包括领域内</a:t>
            </a:r>
            <a:r>
              <a:rPr lang="zh-CN" altLang="en-US" sz="1700" b="1" dirty="0">
                <a:latin typeface="+mn-ea"/>
              </a:rPr>
              <a:t>顶级期刊及会议：</a:t>
            </a:r>
            <a:endParaRPr lang="en-US" altLang="zh-CN" sz="1700" b="1" dirty="0">
              <a:latin typeface="+mn-ea"/>
            </a:endParaRP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700" b="1" dirty="0">
                <a:latin typeface="+mn-ea"/>
              </a:rPr>
              <a:t>芯片设计自动化：</a:t>
            </a:r>
            <a:r>
              <a:rPr lang="en-US" altLang="zh-CN" sz="1700" b="1" dirty="0">
                <a:latin typeface="+mn-ea"/>
              </a:rPr>
              <a:t>TCAD, DAC, ICCAD, DATE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700" b="1" dirty="0">
                <a:latin typeface="+mn-ea"/>
              </a:rPr>
              <a:t>体系结构：</a:t>
            </a:r>
            <a:r>
              <a:rPr lang="en-US" altLang="zh-CN" sz="1700" b="1" dirty="0">
                <a:latin typeface="+mn-ea"/>
              </a:rPr>
              <a:t> TC, TPDS, ISCA, HPCA, ICCD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zh-CN" altLang="en-US" sz="1700" b="1" dirty="0">
                <a:latin typeface="+mn-ea"/>
              </a:rPr>
              <a:t>人工智能：</a:t>
            </a:r>
            <a:r>
              <a:rPr lang="en-US" altLang="zh-CN" sz="1700" b="1" dirty="0">
                <a:latin typeface="+mn-ea"/>
              </a:rPr>
              <a:t>ICCV, AAAI, SIGIR</a:t>
            </a:r>
          </a:p>
          <a:p>
            <a:pPr marL="285750" lvl="1" indent="-285750">
              <a:buFont typeface="Wingdings" pitchFamily="2" charset="2"/>
              <a:buChar char="Ø"/>
            </a:pPr>
            <a:r>
              <a:rPr lang="en-US" altLang="zh-CN" sz="1700" dirty="0">
                <a:latin typeface="+mn-ea"/>
              </a:rPr>
              <a:t>DATE22-</a:t>
            </a:r>
            <a:r>
              <a:rPr lang="zh-CN" altLang="en-US" sz="1700" dirty="0">
                <a:latin typeface="+mn-ea"/>
              </a:rPr>
              <a:t>最佳论文奖、提名奖，</a:t>
            </a:r>
            <a:r>
              <a:rPr lang="en-US" altLang="zh-CN" sz="1700" dirty="0">
                <a:latin typeface="+mn-ea"/>
              </a:rPr>
              <a:t>AAAI22-</a:t>
            </a:r>
            <a:r>
              <a:rPr lang="zh-CN" altLang="en-US" sz="1700" dirty="0">
                <a:latin typeface="+mn-ea"/>
              </a:rPr>
              <a:t>唯一类脑</a:t>
            </a:r>
            <a:r>
              <a:rPr lang="en-US" altLang="zh-CN" sz="1700" dirty="0">
                <a:latin typeface="+mn-ea"/>
              </a:rPr>
              <a:t>Oral</a:t>
            </a:r>
            <a:r>
              <a:rPr lang="zh-CN" altLang="en-US" sz="1700" dirty="0">
                <a:latin typeface="+mn-ea"/>
              </a:rPr>
              <a:t>、华为</a:t>
            </a:r>
            <a:r>
              <a:rPr lang="en-US" altLang="zh-CN" sz="1700" dirty="0">
                <a:latin typeface="+mn-ea"/>
              </a:rPr>
              <a:t>22</a:t>
            </a:r>
            <a:r>
              <a:rPr lang="zh-CN" altLang="en-US" sz="1700" dirty="0">
                <a:latin typeface="+mn-ea"/>
              </a:rPr>
              <a:t>火花奖</a:t>
            </a:r>
            <a:endParaRPr lang="en-US" altLang="zh-CN" sz="1700" dirty="0">
              <a:latin typeface="+mn-ea"/>
            </a:endParaRPr>
          </a:p>
        </p:txBody>
      </p:sp>
      <p:pic>
        <p:nvPicPr>
          <p:cNvPr id="72" name="图片 71">
            <a:extLst>
              <a:ext uri="{FF2B5EF4-FFF2-40B4-BE49-F238E27FC236}">
                <a16:creationId xmlns:a16="http://schemas.microsoft.com/office/drawing/2014/main" id="{CDBA683F-76A0-B139-6AFF-92E50637EF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0995" y="4655238"/>
            <a:ext cx="1955833" cy="1519611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3" name="图片 72">
            <a:extLst>
              <a:ext uri="{FF2B5EF4-FFF2-40B4-BE49-F238E27FC236}">
                <a16:creationId xmlns:a16="http://schemas.microsoft.com/office/drawing/2014/main" id="{2B3AE26F-D33D-99C3-FDF5-541750EFA2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6827" y="4312195"/>
            <a:ext cx="1932131" cy="1285521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74" name="五边形 129">
            <a:extLst>
              <a:ext uri="{FF2B5EF4-FFF2-40B4-BE49-F238E27FC236}">
                <a16:creationId xmlns:a16="http://schemas.microsoft.com/office/drawing/2014/main" id="{1818D271-5AFB-8844-8946-B43FB87EF64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386591" y="931298"/>
            <a:ext cx="1324852" cy="334647"/>
          </a:xfrm>
          <a:prstGeom prst="homePlate">
            <a:avLst>
              <a:gd name="adj" fmla="val 81481"/>
            </a:avLst>
          </a:prstGeom>
          <a:solidFill>
            <a:srgbClr val="CC151E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700" b="1" dirty="0">
                <a:latin typeface="+mn-ea"/>
                <a:cs typeface="+mn-ea"/>
              </a:rPr>
              <a:t>研究示意</a:t>
            </a:r>
          </a:p>
        </p:txBody>
      </p:sp>
    </p:spTree>
    <p:extLst>
      <p:ext uri="{BB962C8B-B14F-4D97-AF65-F5344CB8AC3E}">
        <p14:creationId xmlns:p14="http://schemas.microsoft.com/office/powerpoint/2010/main" val="38149500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A2358-8F2D-406C-8451-BEC4DEB9DF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以</a:t>
            </a:r>
            <a:r>
              <a:rPr lang="en-US" altLang="zh-CN" dirty="0"/>
              <a:t>bank</a:t>
            </a:r>
            <a:r>
              <a:rPr lang="zh-CN" altLang="en-US" dirty="0"/>
              <a:t>层级的</a:t>
            </a:r>
            <a:r>
              <a:rPr lang="en-US" altLang="zh-CN" dirty="0"/>
              <a:t> PIM</a:t>
            </a:r>
            <a:r>
              <a:rPr lang="zh-CN" altLang="en-US" dirty="0"/>
              <a:t>为例：</a:t>
            </a:r>
            <a:endParaRPr lang="en-US" altLang="zh-CN" dirty="0"/>
          </a:p>
          <a:p>
            <a:pPr lvl="1"/>
            <a:r>
              <a:rPr lang="zh-CN" altLang="en-US" dirty="0"/>
              <a:t>地址交织、虚拟内存限制了</a:t>
            </a:r>
            <a:r>
              <a:rPr lang="en-US" altLang="zh-CN" dirty="0"/>
              <a:t>PIM</a:t>
            </a:r>
            <a:r>
              <a:rPr lang="zh-CN" altLang="en-US" dirty="0"/>
              <a:t>可见的连续数据长度，限制</a:t>
            </a:r>
            <a:r>
              <a:rPr lang="en-US" altLang="zh-CN" dirty="0"/>
              <a:t>offload</a:t>
            </a:r>
            <a:r>
              <a:rPr lang="zh-CN" altLang="en-US" dirty="0"/>
              <a:t>粒度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ADAF8-317D-4226-9880-DFAD300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现有系统与通用</a:t>
            </a:r>
            <a:r>
              <a:rPr lang="en-US" altLang="zh-CN" dirty="0"/>
              <a:t>PIM</a:t>
            </a:r>
            <a:r>
              <a:rPr lang="zh-CN" altLang="en-US" dirty="0"/>
              <a:t>的不兼容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A2CAA8C5-0563-4A05-8031-800150D35A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8441" y="3014118"/>
          <a:ext cx="5554981" cy="324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70185" imgH="3261139" progId="Visio.Drawing.15">
                  <p:embed/>
                </p:oleObj>
              </mc:Choice>
              <mc:Fallback>
                <p:oleObj name="Visio" r:id="rId3" imgW="5570185" imgH="3261139" progId="Visio.Drawing.15">
                  <p:embed/>
                  <p:pic>
                    <p:nvPicPr>
                      <p:cNvPr id="6" name="Content Placeholder 3">
                        <a:extLst>
                          <a:ext uri="{FF2B5EF4-FFF2-40B4-BE49-F238E27FC236}">
                            <a16:creationId xmlns:a16="http://schemas.microsoft.com/office/drawing/2014/main" id="{A2CAA8C5-0563-4A05-8031-800150D35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8441" y="3014118"/>
                        <a:ext cx="5554981" cy="3249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120E5D7D-064C-4AC7-B6D8-108E05140051}"/>
              </a:ext>
            </a:extLst>
          </p:cNvPr>
          <p:cNvSpPr/>
          <p:nvPr/>
        </p:nvSpPr>
        <p:spPr>
          <a:xfrm>
            <a:off x="3675126" y="3758167"/>
            <a:ext cx="1243584" cy="14711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2E696D-0C24-4D69-9F53-343731AAC2E6}"/>
              </a:ext>
            </a:extLst>
          </p:cNvPr>
          <p:cNvCxnSpPr>
            <a:cxnSpLocks/>
          </p:cNvCxnSpPr>
          <p:nvPr/>
        </p:nvCxnSpPr>
        <p:spPr>
          <a:xfrm flipH="1" flipV="1">
            <a:off x="2510790" y="3933935"/>
            <a:ext cx="1161160" cy="2468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0508712-0169-40A9-9C89-66A361E45235}"/>
              </a:ext>
            </a:extLst>
          </p:cNvPr>
          <p:cNvSpPr txBox="1"/>
          <p:nvPr/>
        </p:nvSpPr>
        <p:spPr>
          <a:xfrm>
            <a:off x="1675511" y="3429001"/>
            <a:ext cx="95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不连续数据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2157C0-B5E2-4751-8BB8-58043BEDD661}"/>
              </a:ext>
            </a:extLst>
          </p:cNvPr>
          <p:cNvSpPr txBox="1"/>
          <p:nvPr/>
        </p:nvSpPr>
        <p:spPr>
          <a:xfrm>
            <a:off x="6420091" y="2670582"/>
            <a:ext cx="109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page</a:t>
            </a:r>
            <a:endParaRPr lang="zh-CN" alt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F0FF02-204E-479E-BBB5-8E59FD7AA5DB}"/>
              </a:ext>
            </a:extLst>
          </p:cNvPr>
          <p:cNvCxnSpPr/>
          <p:nvPr/>
        </p:nvCxnSpPr>
        <p:spPr>
          <a:xfrm flipH="1">
            <a:off x="2235200" y="4955823"/>
            <a:ext cx="1885244" cy="8466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D37E98C-E1B5-41F5-9973-47F5820A30F0}"/>
              </a:ext>
            </a:extLst>
          </p:cNvPr>
          <p:cNvSpPr txBox="1"/>
          <p:nvPr/>
        </p:nvSpPr>
        <p:spPr>
          <a:xfrm>
            <a:off x="1541520" y="5447395"/>
            <a:ext cx="95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1</a:t>
            </a:r>
            <a:r>
              <a:rPr lang="zh-CN" altLang="en-US" dirty="0">
                <a:solidFill>
                  <a:srgbClr val="FF0000"/>
                </a:solidFill>
              </a:rPr>
              <a:t>个</a:t>
            </a:r>
            <a:r>
              <a:rPr lang="en-US" altLang="zh-CN" dirty="0">
                <a:solidFill>
                  <a:srgbClr val="FF0000"/>
                </a:solidFill>
              </a:rPr>
              <a:t>Byte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242C959-7852-99E3-5927-D6BF973B28A5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207D367-E1AB-9D0A-4E02-F00545D0692C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939A9FC-AF73-A869-7676-8608EF7A5F78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98AEE7E-EA63-0ED7-10BC-FAB9697A0ED8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31DF0A0B-F24A-A53D-374C-EB2A6ED5B2AA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931796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A2358-8F2D-406C-8451-BEC4DEB9DF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以</a:t>
            </a:r>
            <a:r>
              <a:rPr lang="en-US" altLang="zh-CN" dirty="0"/>
              <a:t>bank</a:t>
            </a:r>
            <a:r>
              <a:rPr lang="zh-CN" altLang="en-US" dirty="0"/>
              <a:t>层级的</a:t>
            </a:r>
            <a:r>
              <a:rPr lang="en-US" altLang="zh-CN" dirty="0"/>
              <a:t> PIM</a:t>
            </a:r>
            <a:r>
              <a:rPr lang="zh-CN" altLang="en-US" dirty="0"/>
              <a:t>为例：</a:t>
            </a:r>
            <a:endParaRPr lang="en-US" altLang="zh-CN" dirty="0"/>
          </a:p>
          <a:p>
            <a:pPr lvl="1"/>
            <a:r>
              <a:rPr lang="zh-CN" altLang="en-US" dirty="0"/>
              <a:t>地址交织、虚拟内存限制了</a:t>
            </a:r>
            <a:r>
              <a:rPr lang="en-US" altLang="zh-CN" dirty="0"/>
              <a:t>PIM</a:t>
            </a:r>
            <a:r>
              <a:rPr lang="zh-CN" altLang="en-US" dirty="0"/>
              <a:t>可见的连续数据长度，限制</a:t>
            </a:r>
            <a:r>
              <a:rPr lang="en-US" altLang="zh-CN" dirty="0"/>
              <a:t>offload</a:t>
            </a:r>
            <a:r>
              <a:rPr lang="zh-CN" altLang="en-US" dirty="0"/>
              <a:t>粒度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ADAF8-317D-4226-9880-DFAD300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现有系统与通用</a:t>
            </a:r>
            <a:r>
              <a:rPr lang="en-US" altLang="zh-CN" dirty="0"/>
              <a:t>PIM</a:t>
            </a:r>
            <a:r>
              <a:rPr lang="zh-CN" altLang="en-US" dirty="0"/>
              <a:t>的不兼容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4FF68087-7D6E-4852-B71F-8090F2A051A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7220" y="3026660"/>
          <a:ext cx="5556201" cy="325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70185" imgH="3261139" progId="Visio.Drawing.15">
                  <p:embed/>
                </p:oleObj>
              </mc:Choice>
              <mc:Fallback>
                <p:oleObj name="Visio" r:id="rId3" imgW="5570185" imgH="3261139" progId="Visio.Drawing.15">
                  <p:embed/>
                  <p:pic>
                    <p:nvPicPr>
                      <p:cNvPr id="7" name="Content Placeholder 3">
                        <a:extLst>
                          <a:ext uri="{FF2B5EF4-FFF2-40B4-BE49-F238E27FC236}">
                            <a16:creationId xmlns:a16="http://schemas.microsoft.com/office/drawing/2014/main" id="{4FF68087-7D6E-4852-B71F-8090F2A051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7220" y="3026660"/>
                        <a:ext cx="5556201" cy="325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EE95588-CF8F-461E-95C9-021DD968157E}"/>
              </a:ext>
            </a:extLst>
          </p:cNvPr>
          <p:cNvSpPr txBox="1"/>
          <p:nvPr/>
        </p:nvSpPr>
        <p:spPr>
          <a:xfrm>
            <a:off x="8599170" y="3669031"/>
            <a:ext cx="179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Offload</a:t>
            </a:r>
            <a:r>
              <a:rPr lang="zh-CN" altLang="en-US" dirty="0"/>
              <a:t>通知</a:t>
            </a:r>
            <a:r>
              <a:rPr lang="en-US" altLang="zh-CN" dirty="0" err="1"/>
              <a:t>pim</a:t>
            </a:r>
            <a:r>
              <a:rPr lang="en-US" altLang="zh-CN" dirty="0"/>
              <a:t> page 0</a:t>
            </a:r>
            <a:r>
              <a:rPr lang="zh-CN" altLang="en-US" dirty="0"/>
              <a:t>所在偏移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2371C6-B56B-41F1-97E8-144F8515C784}"/>
              </a:ext>
            </a:extLst>
          </p:cNvPr>
          <p:cNvSpPr txBox="1"/>
          <p:nvPr/>
        </p:nvSpPr>
        <p:spPr>
          <a:xfrm>
            <a:off x="6420091" y="2670582"/>
            <a:ext cx="109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page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D52238B-BBF4-062E-6EFD-B0AEE76A90F4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2BB5EC8-F6F5-016C-DFB5-94C0B96DA9E8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93E43D3-A2CE-D60B-BEB5-27F95594071E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17229F4-46EF-4A85-CC62-A3F69F0C4DEF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079BA53-E3EF-7285-895B-148DD06F4EA0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1325469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A2358-8F2D-406C-8451-BEC4DEB9DF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以</a:t>
            </a:r>
            <a:r>
              <a:rPr lang="en-US" altLang="zh-CN" dirty="0"/>
              <a:t>bank</a:t>
            </a:r>
            <a:r>
              <a:rPr lang="zh-CN" altLang="en-US" dirty="0"/>
              <a:t>层级的</a:t>
            </a:r>
            <a:r>
              <a:rPr lang="en-US" altLang="zh-CN" dirty="0"/>
              <a:t> PIM</a:t>
            </a:r>
            <a:r>
              <a:rPr lang="zh-CN" altLang="en-US" dirty="0"/>
              <a:t>为例：</a:t>
            </a:r>
            <a:endParaRPr lang="en-US" altLang="zh-CN" dirty="0"/>
          </a:p>
          <a:p>
            <a:pPr lvl="1"/>
            <a:r>
              <a:rPr lang="zh-CN" altLang="en-US" dirty="0"/>
              <a:t>地址交织、虚拟内存限制了</a:t>
            </a:r>
            <a:r>
              <a:rPr lang="en-US" altLang="zh-CN" dirty="0"/>
              <a:t>PIM</a:t>
            </a:r>
            <a:r>
              <a:rPr lang="zh-CN" altLang="en-US" dirty="0"/>
              <a:t>可见的连续数据长度，限制</a:t>
            </a:r>
            <a:r>
              <a:rPr lang="en-US" altLang="zh-CN" dirty="0"/>
              <a:t>offload</a:t>
            </a:r>
            <a:r>
              <a:rPr lang="zh-CN" altLang="en-US" dirty="0"/>
              <a:t>粒度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ADAF8-317D-4226-9880-DFAD300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现有系统与通用</a:t>
            </a:r>
            <a:r>
              <a:rPr lang="en-US" altLang="zh-CN" dirty="0"/>
              <a:t>PIM</a:t>
            </a:r>
            <a:r>
              <a:rPr lang="zh-CN" altLang="en-US" dirty="0"/>
              <a:t>的不兼容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3FA983E-D87A-43A6-90AD-1499DB2BCC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8440" y="3017521"/>
          <a:ext cx="5554981" cy="324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70185" imgH="3261139" progId="Visio.Drawing.15">
                  <p:embed/>
                </p:oleObj>
              </mc:Choice>
              <mc:Fallback>
                <p:oleObj name="Visio" r:id="rId3" imgW="5570185" imgH="3261139" progId="Visio.Drawing.15">
                  <p:embed/>
                  <p:pic>
                    <p:nvPicPr>
                      <p:cNvPr id="6" name="Content Placeholder 3">
                        <a:extLst>
                          <a:ext uri="{FF2B5EF4-FFF2-40B4-BE49-F238E27FC236}">
                            <a16:creationId xmlns:a16="http://schemas.microsoft.com/office/drawing/2014/main" id="{13FA983E-D87A-43A6-90AD-1499DB2BCC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8440" y="3017521"/>
                        <a:ext cx="5554981" cy="3249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4DA6701-773A-447A-88D3-85540C182DBE}"/>
              </a:ext>
            </a:extLst>
          </p:cNvPr>
          <p:cNvSpPr txBox="1"/>
          <p:nvPr/>
        </p:nvSpPr>
        <p:spPr>
          <a:xfrm>
            <a:off x="6420091" y="2670582"/>
            <a:ext cx="109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page</a:t>
            </a:r>
            <a:endParaRPr lang="zh-CN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F0B966-2D70-4EFD-90EE-421200E35A94}"/>
              </a:ext>
            </a:extLst>
          </p:cNvPr>
          <p:cNvSpPr txBox="1"/>
          <p:nvPr/>
        </p:nvSpPr>
        <p:spPr>
          <a:xfrm>
            <a:off x="8599170" y="3669031"/>
            <a:ext cx="1799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Offload</a:t>
            </a:r>
            <a:r>
              <a:rPr lang="zh-CN" altLang="en-US" dirty="0"/>
              <a:t>通知</a:t>
            </a:r>
            <a:r>
              <a:rPr lang="en-US" altLang="zh-CN" dirty="0" err="1"/>
              <a:t>pim</a:t>
            </a:r>
            <a:r>
              <a:rPr lang="en-US" altLang="zh-CN" dirty="0"/>
              <a:t> page 1</a:t>
            </a:r>
            <a:r>
              <a:rPr lang="zh-CN" altLang="en-US" dirty="0"/>
              <a:t>所在偏移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72CA25E-1A85-3668-3DF2-477A4560B26C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6C0506-7976-141A-ED0C-BDAB240AB9ED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A3DFC5F-AD28-861E-8186-0FF4885BCC05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AA664DE-3A06-A603-0117-B32069A38B74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9D292E1F-0476-BA03-DFF7-4598ECDEF045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1664738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A2358-8F2D-406C-8451-BEC4DEB9DF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以</a:t>
            </a:r>
            <a:r>
              <a:rPr lang="en-US" altLang="zh-CN" dirty="0"/>
              <a:t>bank</a:t>
            </a:r>
            <a:r>
              <a:rPr lang="zh-CN" altLang="en-US" dirty="0"/>
              <a:t>层级的</a:t>
            </a:r>
            <a:r>
              <a:rPr lang="en-US" altLang="zh-CN" dirty="0"/>
              <a:t> PIM</a:t>
            </a:r>
            <a:r>
              <a:rPr lang="zh-CN" altLang="en-US" dirty="0"/>
              <a:t>为例：</a:t>
            </a:r>
            <a:endParaRPr lang="en-US" altLang="zh-CN" dirty="0"/>
          </a:p>
          <a:p>
            <a:pPr lvl="1"/>
            <a:r>
              <a:rPr lang="zh-CN" altLang="en-US" dirty="0"/>
              <a:t>地址交织、虚拟内存限制了</a:t>
            </a:r>
            <a:r>
              <a:rPr lang="en-US" altLang="zh-CN" dirty="0"/>
              <a:t>PIM</a:t>
            </a:r>
            <a:r>
              <a:rPr lang="zh-CN" altLang="en-US" dirty="0"/>
              <a:t>可见的连续数据长度，限制</a:t>
            </a:r>
            <a:r>
              <a:rPr lang="en-US" altLang="zh-CN" dirty="0"/>
              <a:t>offload</a:t>
            </a:r>
            <a:r>
              <a:rPr lang="zh-CN" altLang="en-US" dirty="0"/>
              <a:t>粒度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ADAF8-317D-4226-9880-DFAD300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现有系统与通用</a:t>
            </a:r>
            <a:r>
              <a:rPr lang="en-US" altLang="zh-CN" dirty="0"/>
              <a:t>PIM</a:t>
            </a:r>
            <a:r>
              <a:rPr lang="zh-CN" altLang="en-US" dirty="0"/>
              <a:t>的不兼容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3FA983E-D87A-43A6-90AD-1499DB2BCC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8440" y="3017521"/>
          <a:ext cx="5554981" cy="324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70185" imgH="3261139" progId="Visio.Drawing.15">
                  <p:embed/>
                </p:oleObj>
              </mc:Choice>
              <mc:Fallback>
                <p:oleObj name="Visio" r:id="rId3" imgW="5570185" imgH="3261139" progId="Visio.Drawing.15">
                  <p:embed/>
                  <p:pic>
                    <p:nvPicPr>
                      <p:cNvPr id="6" name="Content Placeholder 3">
                        <a:extLst>
                          <a:ext uri="{FF2B5EF4-FFF2-40B4-BE49-F238E27FC236}">
                            <a16:creationId xmlns:a16="http://schemas.microsoft.com/office/drawing/2014/main" id="{13FA983E-D87A-43A6-90AD-1499DB2BCC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8440" y="3017521"/>
                        <a:ext cx="5554981" cy="3249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B10FD5-7E9E-420D-A030-EE61F70E182B}"/>
              </a:ext>
            </a:extLst>
          </p:cNvPr>
          <p:cNvSpPr txBox="1"/>
          <p:nvPr/>
        </p:nvSpPr>
        <p:spPr>
          <a:xfrm>
            <a:off x="8404860" y="3232785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需要</a:t>
            </a:r>
            <a:r>
              <a:rPr lang="en-US" altLang="zh-CN" dirty="0">
                <a:solidFill>
                  <a:srgbClr val="FF0000"/>
                </a:solidFill>
              </a:rPr>
              <a:t>n</a:t>
            </a:r>
            <a:r>
              <a:rPr lang="zh-CN" altLang="en-US" dirty="0">
                <a:solidFill>
                  <a:srgbClr val="FF0000"/>
                </a:solidFill>
              </a:rPr>
              <a:t>次</a:t>
            </a:r>
            <a:r>
              <a:rPr lang="en-US" altLang="zh-CN" dirty="0">
                <a:solidFill>
                  <a:srgbClr val="FF0000"/>
                </a:solidFill>
              </a:rPr>
              <a:t> Offload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44B056-F6B4-49BE-90F3-21238DE19FBA}"/>
              </a:ext>
            </a:extLst>
          </p:cNvPr>
          <p:cNvSpPr txBox="1"/>
          <p:nvPr/>
        </p:nvSpPr>
        <p:spPr>
          <a:xfrm>
            <a:off x="6420091" y="2670582"/>
            <a:ext cx="109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n</a:t>
            </a:r>
            <a:r>
              <a:rPr lang="zh-CN" altLang="en-US" dirty="0"/>
              <a:t>个</a:t>
            </a:r>
            <a:r>
              <a:rPr lang="en-US" altLang="zh-CN" dirty="0"/>
              <a:t>page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3938506-129B-C73C-668D-75BC0D39615E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121D1BD7-3FCF-379F-0E97-6CE63BB84B23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3E5BBA3-21F4-56AE-BBEB-23FDD3B3DA57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8A38DF8-7CAE-3F77-DAB6-D9125D18015E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BD44206-057B-F3B9-BA21-E992DC0016E8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2819640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A2358-8F2D-406C-8451-BEC4DEB9DF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以</a:t>
            </a:r>
            <a:r>
              <a:rPr lang="en-US" altLang="zh-CN" dirty="0"/>
              <a:t>bank</a:t>
            </a:r>
            <a:r>
              <a:rPr lang="zh-CN" altLang="en-US" dirty="0"/>
              <a:t>层级的</a:t>
            </a:r>
            <a:r>
              <a:rPr lang="en-US" altLang="zh-CN" dirty="0"/>
              <a:t> PIM</a:t>
            </a:r>
            <a:r>
              <a:rPr lang="zh-CN" altLang="en-US" dirty="0"/>
              <a:t>为例：</a:t>
            </a:r>
            <a:endParaRPr lang="en-US" altLang="zh-CN" dirty="0"/>
          </a:p>
          <a:p>
            <a:pPr lvl="1"/>
            <a:r>
              <a:rPr lang="zh-CN" altLang="en-US" dirty="0"/>
              <a:t>地址交织、虚拟内存限制了</a:t>
            </a:r>
            <a:r>
              <a:rPr lang="en-US" altLang="zh-CN" dirty="0"/>
              <a:t>PIM</a:t>
            </a:r>
            <a:r>
              <a:rPr lang="zh-CN" altLang="en-US" dirty="0"/>
              <a:t>可见的连续数据长度，限制</a:t>
            </a:r>
            <a:r>
              <a:rPr lang="en-US" altLang="zh-CN" dirty="0"/>
              <a:t>offload</a:t>
            </a:r>
            <a:r>
              <a:rPr lang="zh-CN" altLang="en-US" dirty="0"/>
              <a:t>粒度</a:t>
            </a: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ADAF8-317D-4226-9880-DFAD300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现有系统与通用</a:t>
            </a:r>
            <a:r>
              <a:rPr lang="en-US" altLang="zh-CN" dirty="0"/>
              <a:t>PIM</a:t>
            </a:r>
            <a:r>
              <a:rPr lang="zh-CN" altLang="en-US" dirty="0"/>
              <a:t>的不兼容</a:t>
            </a:r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13FA983E-D87A-43A6-90AD-1499DB2BCC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8440" y="3017521"/>
          <a:ext cx="5554981" cy="3249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70185" imgH="3261139" progId="Visio.Drawing.15">
                  <p:embed/>
                </p:oleObj>
              </mc:Choice>
              <mc:Fallback>
                <p:oleObj name="Visio" r:id="rId3" imgW="5570185" imgH="3261139" progId="Visio.Drawing.15">
                  <p:embed/>
                  <p:pic>
                    <p:nvPicPr>
                      <p:cNvPr id="6" name="Content Placeholder 3">
                        <a:extLst>
                          <a:ext uri="{FF2B5EF4-FFF2-40B4-BE49-F238E27FC236}">
                            <a16:creationId xmlns:a16="http://schemas.microsoft.com/office/drawing/2014/main" id="{13FA983E-D87A-43A6-90AD-1499DB2BCC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8440" y="3017521"/>
                        <a:ext cx="5554981" cy="3249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9B10FD5-7E9E-420D-A030-EE61F70E182B}"/>
              </a:ext>
            </a:extLst>
          </p:cNvPr>
          <p:cNvSpPr txBox="1"/>
          <p:nvPr/>
        </p:nvSpPr>
        <p:spPr>
          <a:xfrm>
            <a:off x="8404860" y="3232785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需要</a:t>
            </a:r>
            <a:r>
              <a:rPr lang="en-US" altLang="zh-CN" dirty="0"/>
              <a:t>n</a:t>
            </a:r>
            <a:r>
              <a:rPr lang="zh-CN" altLang="en-US" dirty="0"/>
              <a:t>次</a:t>
            </a:r>
            <a:r>
              <a:rPr lang="en-US" altLang="zh-CN" dirty="0"/>
              <a:t> Offload</a:t>
            </a:r>
            <a:endParaRPr lang="zh-CN" altLang="en-US" dirty="0"/>
          </a:p>
        </p:txBody>
      </p:sp>
      <p:sp>
        <p:nvSpPr>
          <p:cNvPr id="9" name="Explosion: 14 Points 8">
            <a:extLst>
              <a:ext uri="{FF2B5EF4-FFF2-40B4-BE49-F238E27FC236}">
                <a16:creationId xmlns:a16="http://schemas.microsoft.com/office/drawing/2014/main" id="{F86B441B-3E73-48BB-A174-23C59F35EBE3}"/>
              </a:ext>
            </a:extLst>
          </p:cNvPr>
          <p:cNvSpPr/>
          <p:nvPr/>
        </p:nvSpPr>
        <p:spPr>
          <a:xfrm>
            <a:off x="5121869" y="4640581"/>
            <a:ext cx="2596444" cy="1464553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~30ns/Byte</a:t>
            </a:r>
          </a:p>
          <a:p>
            <a:pPr algn="ctr"/>
            <a:r>
              <a:rPr lang="en-US" altLang="zh-CN" dirty="0">
                <a:solidFill>
                  <a:srgbClr val="FF0000"/>
                </a:solidFill>
              </a:rPr>
              <a:t>  compute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01275-5C9B-4B31-99A9-5FB2F0BE9151}"/>
              </a:ext>
            </a:extLst>
          </p:cNvPr>
          <p:cNvSpPr txBox="1"/>
          <p:nvPr/>
        </p:nvSpPr>
        <p:spPr>
          <a:xfrm>
            <a:off x="8608481" y="4963275"/>
            <a:ext cx="1795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50n us offload</a:t>
            </a:r>
          </a:p>
          <a:p>
            <a:r>
              <a:rPr lang="en-US" altLang="zh-CN" dirty="0"/>
              <a:t>30n ns task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Offload &gt;&gt; task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Explosion: 14 Points 7">
            <a:extLst>
              <a:ext uri="{FF2B5EF4-FFF2-40B4-BE49-F238E27FC236}">
                <a16:creationId xmlns:a16="http://schemas.microsoft.com/office/drawing/2014/main" id="{437BEE84-4264-47F2-9529-5E5D45CECA89}"/>
              </a:ext>
            </a:extLst>
          </p:cNvPr>
          <p:cNvSpPr/>
          <p:nvPr/>
        </p:nvSpPr>
        <p:spPr>
          <a:xfrm>
            <a:off x="5210653" y="3028730"/>
            <a:ext cx="2057400" cy="1343026"/>
          </a:xfrm>
          <a:prstGeom prst="irregularSeal2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~50us/offload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E24375-3101-4B1F-B75E-1C2D4D104073}"/>
              </a:ext>
            </a:extLst>
          </p:cNvPr>
          <p:cNvSpPr txBox="1"/>
          <p:nvPr/>
        </p:nvSpPr>
        <p:spPr>
          <a:xfrm>
            <a:off x="1801812" y="6400800"/>
            <a:ext cx="8372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注： 一些</a:t>
            </a:r>
            <a:r>
              <a:rPr lang="en-US" altLang="zh-CN" dirty="0"/>
              <a:t>op</a:t>
            </a:r>
            <a:r>
              <a:rPr lang="zh-CN" altLang="en-US" dirty="0"/>
              <a:t>如</a:t>
            </a:r>
            <a:r>
              <a:rPr lang="en-US" altLang="zh-CN" dirty="0"/>
              <a:t>element-wise op</a:t>
            </a:r>
            <a:r>
              <a:rPr lang="zh-CN" altLang="en-US" dirty="0"/>
              <a:t>不受交织的影响，此论文讨论通用</a:t>
            </a:r>
            <a:r>
              <a:rPr lang="en-US" altLang="zh-CN" dirty="0"/>
              <a:t>PIM</a:t>
            </a:r>
            <a:r>
              <a:rPr lang="zh-CN" altLang="en-US" dirty="0"/>
              <a:t>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568703-A798-4A2E-A9B6-D235CAF85260}"/>
              </a:ext>
            </a:extLst>
          </p:cNvPr>
          <p:cNvSpPr txBox="1"/>
          <p:nvPr/>
        </p:nvSpPr>
        <p:spPr>
          <a:xfrm>
            <a:off x="1487071" y="4026641"/>
            <a:ext cx="161281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Offload</a:t>
            </a:r>
            <a:r>
              <a:rPr lang="zh-CN" altLang="en-US" dirty="0"/>
              <a:t>包括切换</a:t>
            </a:r>
            <a:r>
              <a:rPr lang="en-US" altLang="zh-CN" dirty="0"/>
              <a:t>context</a:t>
            </a:r>
            <a:r>
              <a:rPr lang="zh-CN" altLang="en-US" dirty="0"/>
              <a:t>、切换状态寄存器、启动</a:t>
            </a:r>
            <a:r>
              <a:rPr lang="en-US" altLang="zh-CN" dirty="0"/>
              <a:t>kernel</a:t>
            </a:r>
            <a:r>
              <a:rPr lang="zh-CN" altLang="en-US" dirty="0"/>
              <a:t>等一系列过程，一些</a:t>
            </a:r>
            <a:r>
              <a:rPr lang="en-US" altLang="zh-CN" dirty="0" err="1"/>
              <a:t>pim</a:t>
            </a:r>
            <a:r>
              <a:rPr lang="zh-CN" altLang="en-US" dirty="0"/>
              <a:t>设计甚至达到</a:t>
            </a:r>
            <a:r>
              <a:rPr lang="en-US" altLang="zh-CN" dirty="0"/>
              <a:t>50us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9D7C9FC-C06E-8918-701C-54C20BF2DD26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4D589A3-A9AF-9E7B-C564-F3A3C4AB859B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06CF8214-4C98-28AA-BA50-6D13C2F12CC8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3E57FBC-3E0A-4EC6-1E0F-4488E020DA81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DBC2F27D-D9AB-3836-9D13-265FBDEE9706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1618661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A2358-8F2D-406C-8451-BEC4DEB9DF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PIM</a:t>
            </a:r>
            <a:r>
              <a:rPr lang="zh-CN" altLang="en-US" dirty="0"/>
              <a:t>更希望数据可以在物理空间上连续排布</a:t>
            </a:r>
            <a:endParaRPr lang="en-US" altLang="zh-CN" dirty="0"/>
          </a:p>
          <a:p>
            <a:r>
              <a:rPr lang="zh-CN" altLang="en-US" dirty="0"/>
              <a:t>可以以更粗的粒度</a:t>
            </a:r>
            <a:r>
              <a:rPr lang="en-US" altLang="zh-CN" dirty="0"/>
              <a:t>offload</a:t>
            </a:r>
            <a:r>
              <a:rPr lang="zh-CN" altLang="en-US" dirty="0"/>
              <a:t>，减少</a:t>
            </a:r>
            <a:r>
              <a:rPr lang="en-US" altLang="zh-CN" dirty="0"/>
              <a:t>offload</a:t>
            </a:r>
            <a:r>
              <a:rPr lang="zh-CN" altLang="en-US" dirty="0"/>
              <a:t>开销</a:t>
            </a:r>
          </a:p>
          <a:p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ADAF8-317D-4226-9880-DFAD300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现有系统与通用</a:t>
            </a:r>
            <a:r>
              <a:rPr lang="en-US" altLang="zh-CN" dirty="0"/>
              <a:t>PIM</a:t>
            </a:r>
            <a:r>
              <a:rPr lang="zh-CN" altLang="en-US" dirty="0"/>
              <a:t>的不兼容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601275-5C9B-4B31-99A9-5FB2F0BE9151}"/>
              </a:ext>
            </a:extLst>
          </p:cNvPr>
          <p:cNvSpPr txBox="1"/>
          <p:nvPr/>
        </p:nvSpPr>
        <p:spPr>
          <a:xfrm>
            <a:off x="8309926" y="3140641"/>
            <a:ext cx="208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如果数据可以在物理空间上连续排布</a:t>
            </a:r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0ECF2818-9499-4DB4-BAC6-704229503A4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58440" y="3017520"/>
          <a:ext cx="5551487" cy="3247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70185" imgH="3261139" progId="Visio.Drawing.15">
                  <p:embed/>
                </p:oleObj>
              </mc:Choice>
              <mc:Fallback>
                <p:oleObj name="Visio" r:id="rId3" imgW="5570185" imgH="3261139" progId="Visio.Drawing.15">
                  <p:embed/>
                  <p:pic>
                    <p:nvPicPr>
                      <p:cNvPr id="7" name="Content Placeholder 3">
                        <a:extLst>
                          <a:ext uri="{FF2B5EF4-FFF2-40B4-BE49-F238E27FC236}">
                            <a16:creationId xmlns:a16="http://schemas.microsoft.com/office/drawing/2014/main" id="{0ECF2818-9499-4DB4-BAC6-704229503A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8440" y="3017520"/>
                        <a:ext cx="5551487" cy="32474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B227224-3437-4D3E-8613-53E2701F65F3}"/>
              </a:ext>
            </a:extLst>
          </p:cNvPr>
          <p:cNvSpPr txBox="1"/>
          <p:nvPr/>
        </p:nvSpPr>
        <p:spPr>
          <a:xfrm>
            <a:off x="8309927" y="4187091"/>
            <a:ext cx="20802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只需要一次</a:t>
            </a:r>
            <a:r>
              <a:rPr lang="en-US" altLang="zh-CN" dirty="0"/>
              <a:t>offload</a:t>
            </a:r>
            <a:r>
              <a:rPr lang="zh-CN" altLang="en-US" dirty="0"/>
              <a:t>，通知</a:t>
            </a:r>
            <a:r>
              <a:rPr lang="en-US" altLang="zh-CN" dirty="0"/>
              <a:t>PIM</a:t>
            </a:r>
            <a:r>
              <a:rPr lang="zh-CN" altLang="en-US" dirty="0"/>
              <a:t>数据的起始地址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373C2EA-C3B5-526F-C57E-89E6A930F5AA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EB40B53-121A-490E-881C-9AF1191FAD64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4398A6C-C37A-ABC9-1BCB-4B83CEEF0FC4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47921FC-6835-5BCE-B628-EAF8C9BC8EF0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96B0DE5-AC4D-772F-9C7E-0EA807468F96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1780915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1A2358-8F2D-406C-8451-BEC4DEB9DFF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PIM</a:t>
            </a:r>
            <a:r>
              <a:rPr lang="zh-CN" altLang="en-US" dirty="0"/>
              <a:t>期望地址映射可以连续排布，即根据内存层级映射地址</a:t>
            </a:r>
            <a:endParaRPr lang="en-US" altLang="zh-CN" dirty="0"/>
          </a:p>
          <a:p>
            <a:r>
              <a:rPr lang="zh-CN" altLang="en-US" dirty="0"/>
              <a:t>与按切换代价映射的内存交织矛盾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ADAF8-317D-4226-9880-DFAD300D0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PIM</a:t>
            </a:r>
            <a:r>
              <a:rPr lang="zh-CN" altLang="en-US" dirty="0"/>
              <a:t>的理想地址映射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A0C7998-29AF-4053-9F32-B03E91B1FC8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13131" y="2409771"/>
          <a:ext cx="3763922" cy="11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331507" imgH="708684" progId="Visio.Drawing.15">
                  <p:embed/>
                </p:oleObj>
              </mc:Choice>
              <mc:Fallback>
                <p:oleObj name="Visio" r:id="rId3" imgW="2331507" imgH="708684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A0C7998-29AF-4053-9F32-B03E91B1FC8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3131" y="2409771"/>
                        <a:ext cx="3763922" cy="114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3271032B-EA05-457A-AF7B-BC84F02D2BF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9167" y="3528989"/>
          <a:ext cx="4513804" cy="23547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150836" imgH="2689757" progId="Visio.Drawing.15">
                  <p:embed/>
                </p:oleObj>
              </mc:Choice>
              <mc:Fallback>
                <p:oleObj name="Visio" r:id="rId5" imgW="5150836" imgH="2689757" progId="Visio.Drawing.15">
                  <p:embed/>
                  <p:pic>
                    <p:nvPicPr>
                      <p:cNvPr id="11" name="Content Placeholder 3">
                        <a:extLst>
                          <a:ext uri="{FF2B5EF4-FFF2-40B4-BE49-F238E27FC236}">
                            <a16:creationId xmlns:a16="http://schemas.microsoft.com/office/drawing/2014/main" id="{3271032B-EA05-457A-AF7B-BC84F02D2B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39167" y="3528989"/>
                        <a:ext cx="4513804" cy="23547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9BD43067-86F3-4776-B84A-363A10D998AA}"/>
              </a:ext>
            </a:extLst>
          </p:cNvPr>
          <p:cNvSpPr/>
          <p:nvPr/>
        </p:nvSpPr>
        <p:spPr>
          <a:xfrm>
            <a:off x="1716890" y="4043357"/>
            <a:ext cx="768643" cy="90128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846339-795D-4C89-A347-BAF7D1923E66}"/>
              </a:ext>
            </a:extLst>
          </p:cNvPr>
          <p:cNvCxnSpPr>
            <a:cxnSpLocks/>
          </p:cNvCxnSpPr>
          <p:nvPr/>
        </p:nvCxnSpPr>
        <p:spPr>
          <a:xfrm flipH="1" flipV="1">
            <a:off x="2267940" y="3383214"/>
            <a:ext cx="135418" cy="5850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8F90970-AA7B-4900-8951-74ABE5204317}"/>
              </a:ext>
            </a:extLst>
          </p:cNvPr>
          <p:cNvSpPr txBox="1"/>
          <p:nvPr/>
        </p:nvSpPr>
        <p:spPr>
          <a:xfrm>
            <a:off x="1613905" y="3008391"/>
            <a:ext cx="714756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dirty="0">
                <a:solidFill>
                  <a:srgbClr val="FF0000"/>
                </a:solidFill>
              </a:rPr>
              <a:t>更长的连续数据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ADD0BC-AD5B-40E4-8F8E-23B40B1234FA}"/>
              </a:ext>
            </a:extLst>
          </p:cNvPr>
          <p:cNvGrpSpPr/>
          <p:nvPr/>
        </p:nvGrpSpPr>
        <p:grpSpPr>
          <a:xfrm>
            <a:off x="5598612" y="3675742"/>
            <a:ext cx="4107857" cy="2533692"/>
            <a:chOff x="3690899" y="671448"/>
            <a:chExt cx="5477143" cy="337825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DC2026-7691-4BCE-BE41-71BBC68672F6}"/>
                </a:ext>
              </a:extLst>
            </p:cNvPr>
            <p:cNvSpPr txBox="1"/>
            <p:nvPr/>
          </p:nvSpPr>
          <p:spPr>
            <a:xfrm>
              <a:off x="5282368" y="766577"/>
              <a:ext cx="110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Row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FD53DAB-BBB0-4267-88C8-B89A55C21283}"/>
                </a:ext>
              </a:extLst>
            </p:cNvPr>
            <p:cNvSpPr txBox="1"/>
            <p:nvPr/>
          </p:nvSpPr>
          <p:spPr>
            <a:xfrm>
              <a:off x="5282368" y="1277117"/>
              <a:ext cx="110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Rank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A7F6CA-9AAF-45BD-BDEB-B2AD020AB73A}"/>
                </a:ext>
              </a:extLst>
            </p:cNvPr>
            <p:cNvSpPr txBox="1"/>
            <p:nvPr/>
          </p:nvSpPr>
          <p:spPr>
            <a:xfrm>
              <a:off x="5282368" y="1825989"/>
              <a:ext cx="110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Bank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DC4EDB-87B4-4A35-89CB-7FCB92EC7DAA}"/>
                </a:ext>
              </a:extLst>
            </p:cNvPr>
            <p:cNvSpPr txBox="1"/>
            <p:nvPr/>
          </p:nvSpPr>
          <p:spPr>
            <a:xfrm>
              <a:off x="5282368" y="2363317"/>
              <a:ext cx="138159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Column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10F38B-FF10-4ECE-9E77-66B869CDCC9F}"/>
                </a:ext>
              </a:extLst>
            </p:cNvPr>
            <p:cNvSpPr txBox="1"/>
            <p:nvPr/>
          </p:nvSpPr>
          <p:spPr>
            <a:xfrm>
              <a:off x="5282367" y="2900642"/>
              <a:ext cx="12345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Channel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12D0D9D-9997-4F31-A66F-FC69F4F52BE7}"/>
                </a:ext>
              </a:extLst>
            </p:cNvPr>
            <p:cNvSpPr txBox="1"/>
            <p:nvPr/>
          </p:nvSpPr>
          <p:spPr>
            <a:xfrm>
              <a:off x="5282368" y="3437968"/>
              <a:ext cx="110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Device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BED02CD-E331-4A6E-9AE2-D0452E609BCB}"/>
                </a:ext>
              </a:extLst>
            </p:cNvPr>
            <p:cNvCxnSpPr/>
            <p:nvPr/>
          </p:nvCxnSpPr>
          <p:spPr>
            <a:xfrm>
              <a:off x="5074088" y="766578"/>
              <a:ext cx="0" cy="3157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D4D8BA8-61AE-4AD8-A450-88C45404D118}"/>
                </a:ext>
              </a:extLst>
            </p:cNvPr>
            <p:cNvSpPr txBox="1"/>
            <p:nvPr/>
          </p:nvSpPr>
          <p:spPr>
            <a:xfrm>
              <a:off x="3690899" y="2114623"/>
              <a:ext cx="13642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Level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09A8306-4B6F-4978-9DBA-1B5C1DB61872}"/>
                </a:ext>
              </a:extLst>
            </p:cNvPr>
            <p:cNvSpPr txBox="1"/>
            <p:nvPr/>
          </p:nvSpPr>
          <p:spPr>
            <a:xfrm>
              <a:off x="4649826" y="671448"/>
              <a:ext cx="5488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520D1A-8204-4253-B7A8-8FF0F9609010}"/>
                </a:ext>
              </a:extLst>
            </p:cNvPr>
            <p:cNvSpPr txBox="1"/>
            <p:nvPr/>
          </p:nvSpPr>
          <p:spPr>
            <a:xfrm>
              <a:off x="4649826" y="3618818"/>
              <a:ext cx="5488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3121DD3-6DA8-4A7E-96B9-690145267CF8}"/>
                </a:ext>
              </a:extLst>
            </p:cNvPr>
            <p:cNvSpPr txBox="1"/>
            <p:nvPr/>
          </p:nvSpPr>
          <p:spPr>
            <a:xfrm>
              <a:off x="7803743" y="2101606"/>
              <a:ext cx="13642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Address Bits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9C381C4-EEED-4512-BA6C-3B3BD603D20C}"/>
                </a:ext>
              </a:extLst>
            </p:cNvPr>
            <p:cNvCxnSpPr/>
            <p:nvPr/>
          </p:nvCxnSpPr>
          <p:spPr>
            <a:xfrm>
              <a:off x="7656744" y="766578"/>
              <a:ext cx="0" cy="315722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740647-D09F-4D89-8509-B49F90680CFD}"/>
                </a:ext>
              </a:extLst>
            </p:cNvPr>
            <p:cNvSpPr txBox="1"/>
            <p:nvPr/>
          </p:nvSpPr>
          <p:spPr>
            <a:xfrm>
              <a:off x="7661505" y="671448"/>
              <a:ext cx="5488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188B9E0-1312-4285-A3B5-56FDE43A9C57}"/>
                </a:ext>
              </a:extLst>
            </p:cNvPr>
            <p:cNvSpPr txBox="1"/>
            <p:nvPr/>
          </p:nvSpPr>
          <p:spPr>
            <a:xfrm>
              <a:off x="7730245" y="3618818"/>
              <a:ext cx="54880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4D8FD2F6-8B0E-4DAB-9F8E-1DE0EEEDCA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270469" y="2167129"/>
              <a:ext cx="848679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07FAF11-BD0A-43D4-80D4-04FFF8D23279}"/>
                </a:ext>
              </a:extLst>
            </p:cNvPr>
            <p:cNvSpPr txBox="1"/>
            <p:nvPr/>
          </p:nvSpPr>
          <p:spPr>
            <a:xfrm>
              <a:off x="6387268" y="1739755"/>
              <a:ext cx="964276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350" dirty="0">
                  <a:solidFill>
                    <a:srgbClr val="FF0000"/>
                  </a:solidFill>
                </a:rPr>
                <a:t>Map</a:t>
              </a:r>
              <a:endParaRPr lang="zh-CN" altLang="en-US" sz="1350" dirty="0">
                <a:solidFill>
                  <a:srgbClr val="FF0000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368887-DD20-42AC-B9CF-0810F8FB91D1}"/>
                </a:ext>
              </a:extLst>
            </p:cNvPr>
            <p:cNvSpPr txBox="1"/>
            <p:nvPr/>
          </p:nvSpPr>
          <p:spPr>
            <a:xfrm>
              <a:off x="6886207" y="766577"/>
              <a:ext cx="110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36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72346C-4020-4369-9C5A-FBBFD7976ECF}"/>
                </a:ext>
              </a:extLst>
            </p:cNvPr>
            <p:cNvSpPr txBox="1"/>
            <p:nvPr/>
          </p:nvSpPr>
          <p:spPr>
            <a:xfrm>
              <a:off x="6886207" y="3418763"/>
              <a:ext cx="110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306D90-D330-4BE9-9F08-6607975E71B0}"/>
                </a:ext>
              </a:extLst>
            </p:cNvPr>
            <p:cNvSpPr txBox="1"/>
            <p:nvPr/>
          </p:nvSpPr>
          <p:spPr>
            <a:xfrm>
              <a:off x="6886207" y="2055439"/>
              <a:ext cx="11049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00" dirty="0">
                  <a:latin typeface="Arial" panose="020B0604020202020204" pitchFamily="34" charset="0"/>
                  <a:cs typeface="Arial" panose="020B0604020202020204" pitchFamily="34" charset="0"/>
                </a:rPr>
                <a:t>… </a:t>
              </a:r>
              <a:endParaRPr lang="zh-CN" altLang="en-US" sz="15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文本框 9">
            <a:extLst>
              <a:ext uri="{FF2B5EF4-FFF2-40B4-BE49-F238E27FC236}">
                <a16:creationId xmlns:a16="http://schemas.microsoft.com/office/drawing/2014/main" id="{819DAF4C-1CF6-FBA5-6A68-F68C12581BAD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723DBBD-6B58-A151-805C-E74490AED2CA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5D7A1BD-A63C-611A-A3B2-057AE4025DEE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6F20CC72-8A40-04D0-91F7-20EDEDB16133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BFF0AED5-9C60-F3FA-35D5-AEE35B738BDC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3842609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971A9-ED33-49E8-B97E-66BEF3C059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措施一：隔离内存空间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4ABDF-5BDC-428E-B39D-FEFC5BB8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现有系统采取的措施（一）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BA6729B-5822-4421-91AD-BB45422CBC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040" y="2821782"/>
          <a:ext cx="4810126" cy="259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16596" imgH="2971610" progId="Visio.Drawing.15">
                  <p:embed/>
                </p:oleObj>
              </mc:Choice>
              <mc:Fallback>
                <p:oleObj name="Visio" r:id="rId3" imgW="5516596" imgH="297161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BA6729B-5822-4421-91AD-BB45422CBC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040" y="2821782"/>
                        <a:ext cx="4810126" cy="259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B9D19B-C83D-4BB8-A02C-0AD1C8029253}"/>
              </a:ext>
            </a:extLst>
          </p:cNvPr>
          <p:cNvCxnSpPr/>
          <p:nvPr/>
        </p:nvCxnSpPr>
        <p:spPr>
          <a:xfrm>
            <a:off x="4210050" y="4893469"/>
            <a:ext cx="285750" cy="400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DA81C6-663E-47B6-A946-807BE915C124}"/>
              </a:ext>
            </a:extLst>
          </p:cNvPr>
          <p:cNvSpPr txBox="1"/>
          <p:nvPr/>
        </p:nvSpPr>
        <p:spPr>
          <a:xfrm>
            <a:off x="4424363" y="5307806"/>
            <a:ext cx="15430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DRAM Devices</a:t>
            </a:r>
            <a:endParaRPr lang="zh-CN" altLang="en-US" sz="135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F373CD02-5E73-33AF-13A2-DA14DE2FE32A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B571633-14FF-C7E6-822C-1A608ADD032D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77DFC4C-9528-458E-0FFA-72D8F40FDC58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93A8E415-52A1-09E1-21CF-24AEF8C571B3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55AC5CB-6243-5944-634C-8852562FC30B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2029539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971A9-ED33-49E8-B97E-66BEF3C059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措施一：隔离内存空间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4ABDF-5BDC-428E-B39D-FEFC5BB8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现有系统采取的措施（一）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DF75450-3F8C-43B0-BBD2-DAE9CC044E5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040" y="2821782"/>
          <a:ext cx="4810126" cy="259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16596" imgH="2971610" progId="Visio.Drawing.15">
                  <p:embed/>
                </p:oleObj>
              </mc:Choice>
              <mc:Fallback>
                <p:oleObj name="Visio" r:id="rId2" imgW="5516596" imgH="297161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DF75450-3F8C-43B0-BBD2-DAE9CC044E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040" y="2821782"/>
                        <a:ext cx="4810126" cy="259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A2F8FD49-E3C2-E8EF-7A97-2A42CFB27E06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23B5735-C059-A9A8-ADF0-5F067D75FD97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2D4EA4B-252B-22B4-3BD4-C32B3555E71B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5316750-94D0-3182-DEB6-BB5F5E8EA590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BD5BAAB-9DE0-6711-DB1D-CC407457D4BD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2840367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971A9-ED33-49E8-B97E-66BEF3C059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措施一：隔离内存空间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4ABDF-5BDC-428E-B39D-FEFC5BB8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现有系统采取的措施（一）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D102E0A-6484-43E6-BCAC-15E2CD176D4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040" y="2821782"/>
          <a:ext cx="4810126" cy="259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16596" imgH="2971610" progId="Visio.Drawing.15">
                  <p:embed/>
                </p:oleObj>
              </mc:Choice>
              <mc:Fallback>
                <p:oleObj name="Visio" r:id="rId3" imgW="5516596" imgH="2971610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D102E0A-6484-43E6-BCAC-15E2CD176D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040" y="2821782"/>
                        <a:ext cx="4810126" cy="259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4660083B-BD18-DA39-4ED8-83D7585EBA99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E9D596F-2E8D-E59D-70F1-D677F6F3C4FF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D9EBCA4-C319-38B5-23DE-45DEFB009540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802CB7C-1405-1086-A6AC-BBFCF9C3F4DA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17C0601-BA7A-22F1-BD5E-03EB4A1AA342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444623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85B12E1-C11E-3086-52FA-D57563E8D3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E022CB-E3C3-3F63-6F11-43EE425C0B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EF3D61-A08A-68C5-5852-07FF4F75F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617A8D9-D0AC-35C8-0EEC-AAB89BD18093}"/>
              </a:ext>
            </a:extLst>
          </p:cNvPr>
          <p:cNvSpPr txBox="1">
            <a:spLocks/>
          </p:cNvSpPr>
          <p:nvPr/>
        </p:nvSpPr>
        <p:spPr>
          <a:xfrm>
            <a:off x="1614000" y="968251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Memory Wall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</a:p>
          <a:p>
            <a:pPr lvl="1"/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与现有系统的不兼容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现有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系统采取的措施</a:t>
            </a:r>
            <a:endParaRPr lang="en-US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UM-PIM</a:t>
            </a:r>
          </a:p>
          <a:p>
            <a:pPr lvl="1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内存管理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地址映射与数据重排的硬件支持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优化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PIM page 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访问的带宽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06862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971A9-ED33-49E8-B97E-66BEF3C059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措施一：隔离内存空间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4ABDF-5BDC-428E-B39D-FEFC5BB8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现有系统采取的措施（一）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C57E4E0-13AE-49A1-9984-EE8506439D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040" y="2821782"/>
          <a:ext cx="4810126" cy="259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16596" imgH="2971610" progId="Visio.Drawing.15">
                  <p:embed/>
                </p:oleObj>
              </mc:Choice>
              <mc:Fallback>
                <p:oleObj name="Visio" r:id="rId3" imgW="5516596" imgH="297161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C57E4E0-13AE-49A1-9984-EE8506439D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040" y="2821782"/>
                        <a:ext cx="4810126" cy="259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77D6F487-DAE5-6386-CF93-65C7DA922C79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F5C11A4-C19C-C2B9-B20E-D27896499C09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CF55E3B-C29A-AC3D-A1CA-E7AC021F8863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7B9246-58CF-1CA1-99FF-4A232EAA1958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4241A01-050D-DD15-7833-FBFE13B1A17C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2570019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971A9-ED33-49E8-B97E-66BEF3C059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措施一：隔离内存空间：引入传输开销</a:t>
            </a:r>
            <a:endParaRPr lang="en-US" altLang="zh-CN" dirty="0"/>
          </a:p>
          <a:p>
            <a:r>
              <a:rPr lang="zh-CN" altLang="en-US" dirty="0"/>
              <a:t>措施二：利用软件进行数据重排：加剧传输开销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4ABDF-5BDC-428E-B39D-FEFC5BB8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现有系统采取的措施（一）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3279A94-6D6E-4446-9DE9-F4C435F19F4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040" y="2821782"/>
          <a:ext cx="4810126" cy="259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16596" imgH="2971610" progId="Visio.Drawing.15">
                  <p:embed/>
                </p:oleObj>
              </mc:Choice>
              <mc:Fallback>
                <p:oleObj name="Visio" r:id="rId3" imgW="5516596" imgH="2971610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3279A94-6D6E-4446-9DE9-F4C435F19F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040" y="2821782"/>
                        <a:ext cx="4810126" cy="259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B8286C7-3E05-4F38-9CA3-283F8171F80A}"/>
              </a:ext>
            </a:extLst>
          </p:cNvPr>
          <p:cNvSpPr txBox="1"/>
          <p:nvPr/>
        </p:nvSpPr>
        <p:spPr>
          <a:xfrm>
            <a:off x="6460332" y="3236120"/>
            <a:ext cx="27503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/>
              <a:t>Data Re-layout</a:t>
            </a:r>
            <a:r>
              <a:rPr lang="zh-CN" altLang="en-US" sz="1350" dirty="0"/>
              <a:t>、计算物理地址</a:t>
            </a:r>
            <a:br>
              <a:rPr lang="en-US" altLang="zh-CN" sz="1350" dirty="0"/>
            </a:br>
            <a:r>
              <a:rPr lang="en-US" altLang="zh-CN" sz="1350" dirty="0"/>
              <a:t>(</a:t>
            </a:r>
            <a:r>
              <a:rPr lang="zh-CN" altLang="en-US" sz="1350" dirty="0"/>
              <a:t>由于不同的数据排布</a:t>
            </a:r>
            <a:r>
              <a:rPr lang="en-US" altLang="zh-CN" sz="1350" dirty="0"/>
              <a:t>)</a:t>
            </a:r>
            <a:endParaRPr lang="zh-CN" alt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CDC86A-E066-46A1-941D-C720D5154A7E}"/>
              </a:ext>
            </a:extLst>
          </p:cNvPr>
          <p:cNvSpPr txBox="1"/>
          <p:nvPr/>
        </p:nvSpPr>
        <p:spPr>
          <a:xfrm>
            <a:off x="6460333" y="3796059"/>
            <a:ext cx="132302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 err="1"/>
              <a:t>Memcpy</a:t>
            </a:r>
            <a:endParaRPr lang="zh-CN" altLang="en-US" sz="135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F946E86-D9B8-421D-9092-A665E8982C98}"/>
              </a:ext>
            </a:extLst>
          </p:cNvPr>
          <p:cNvCxnSpPr>
            <a:endCxn id="7" idx="1"/>
          </p:cNvCxnSpPr>
          <p:nvPr/>
        </p:nvCxnSpPr>
        <p:spPr>
          <a:xfrm flipV="1">
            <a:off x="6096002" y="3490036"/>
            <a:ext cx="364331" cy="3890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90E3B1B-2ED9-4A0A-9315-F3166AE9F0D1}"/>
              </a:ext>
            </a:extLst>
          </p:cNvPr>
          <p:cNvCxnSpPr>
            <a:endCxn id="8" idx="1"/>
          </p:cNvCxnSpPr>
          <p:nvPr/>
        </p:nvCxnSpPr>
        <p:spPr>
          <a:xfrm flipV="1">
            <a:off x="6096002" y="3946100"/>
            <a:ext cx="364331" cy="126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01F5248-41A3-47EB-A0D2-FF93A075762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4105" y="4334743"/>
          <a:ext cx="4308684" cy="231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387305" imgH="2895284" progId="Visio.Drawing.15">
                  <p:embed/>
                </p:oleObj>
              </mc:Choice>
              <mc:Fallback>
                <p:oleObj name="Visio" r:id="rId5" imgW="5387305" imgH="2895284" progId="Visio.Drawing.15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01F5248-41A3-47EB-A0D2-FF93A07576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04105" y="4334743"/>
                        <a:ext cx="4308684" cy="2317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C4E73520-08F3-54AB-4D57-A332609A826B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46633C6-A833-DCED-FEA7-D5185CF5CF4E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555436A-CDAC-E27C-017B-C8867B5AF034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91437481-5E29-F1C7-68D9-004E998BFC14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65500A2-658A-02F7-EE67-8E7245CA71FF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34073000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971A9-ED33-49E8-B97E-66BEF3C059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措施一：隔离内存空间：引入传输开销</a:t>
            </a:r>
            <a:endParaRPr lang="en-US" altLang="zh-CN" dirty="0"/>
          </a:p>
          <a:p>
            <a:r>
              <a:rPr lang="zh-CN" altLang="en-US" dirty="0"/>
              <a:t>措施二：利用软件进行数据重排：加剧传输开销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4ABDF-5BDC-428E-B39D-FEFC5BB8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现有系统采取的措施（一）</a:t>
            </a: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21C03AC-4EFD-42DE-8BCC-7E26D8B44B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040" y="2821782"/>
          <a:ext cx="4810126" cy="259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16596" imgH="2971610" progId="Visio.Drawing.15">
                  <p:embed/>
                </p:oleObj>
              </mc:Choice>
              <mc:Fallback>
                <p:oleObj name="Visio" r:id="rId3" imgW="5516596" imgH="2971610" progId="Visio.Drawing.15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21C03AC-4EFD-42DE-8BCC-7E26D8B44B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040" y="2821782"/>
                        <a:ext cx="4810126" cy="259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85CB5F78-DB9B-24B8-3B8D-696A3C7B1AF3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4F9F01F-6D99-5D6B-D111-7C6F2AF38FF9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E41150B-4347-4142-E28A-69A8AEB9E8CB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AE65B16-DB22-9DBA-33AC-00D1CC507A43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7C33CE7-BE1C-6E05-B719-CE296C932C7E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842552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971A9-ED33-49E8-B97E-66BEF3C059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措施一：隔离内存空间：引入传输开销</a:t>
            </a:r>
            <a:endParaRPr lang="en-US" altLang="zh-CN" dirty="0"/>
          </a:p>
          <a:p>
            <a:r>
              <a:rPr lang="zh-CN" altLang="en-US" dirty="0"/>
              <a:t>措施二：利用软件进行数据重排：加剧传输开销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4ABDF-5BDC-428E-B39D-FEFC5BB8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现有系统采取的措施（一）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65C41DD-D3A4-44C8-B43D-076461B9F5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040" y="2821782"/>
          <a:ext cx="4810126" cy="259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16596" imgH="2971610" progId="Visio.Drawing.15">
                  <p:embed/>
                </p:oleObj>
              </mc:Choice>
              <mc:Fallback>
                <p:oleObj name="Visio" r:id="rId2" imgW="5516596" imgH="297161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65C41DD-D3A4-44C8-B43D-076461B9F5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040" y="2821782"/>
                        <a:ext cx="4810126" cy="259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BC52A898-E6CC-A6F0-4C28-D52C6A288AA1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866B877-19FA-9889-12A7-11F8601C33FE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089DCD6-80EB-6E69-45C4-443CD8671510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772D5C6-874C-EC42-FF21-6FB0F1955283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6F8D012-99BE-4DF7-88BE-656194B0AB21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2962231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971A9-ED33-49E8-B97E-66BEF3C059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措施一：隔离内存空间：引入传输开销</a:t>
            </a:r>
            <a:endParaRPr lang="en-US" altLang="zh-CN" dirty="0"/>
          </a:p>
          <a:p>
            <a:r>
              <a:rPr lang="zh-CN" altLang="en-US" dirty="0"/>
              <a:t>措施二：利用软件进行数据重排：加剧传输开销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4ABDF-5BDC-428E-B39D-FEFC5BB8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现有系统采取的措施（一）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FEB3D67-E165-4E9C-8D4E-42C5E49A65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040" y="2821782"/>
          <a:ext cx="4810126" cy="259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5516596" imgH="2971610" progId="Visio.Drawing.15">
                  <p:embed/>
                </p:oleObj>
              </mc:Choice>
              <mc:Fallback>
                <p:oleObj name="Visio" r:id="rId2" imgW="5516596" imgH="2971610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FEB3D67-E165-4E9C-8D4E-42C5E49A65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68040" y="2821782"/>
                        <a:ext cx="4810126" cy="259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40DEE050-334F-8486-FD37-2FB4428FE408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0BDA765-C9C2-385D-262E-30DA38424728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6869463-ADD8-F14B-5930-21481AC71FC9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D67CCC4-9A94-10C9-934A-BC1ACC916538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549A695-CCED-17F4-AE14-02660A604C96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123192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971A9-ED33-49E8-B97E-66BEF3C059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措施一：隔离内存空间：引入传输开销</a:t>
            </a:r>
            <a:endParaRPr lang="en-US" altLang="zh-CN" dirty="0"/>
          </a:p>
          <a:p>
            <a:r>
              <a:rPr lang="zh-CN" altLang="en-US" dirty="0"/>
              <a:t>措施二：利用软件进行数据重排：加剧传输开销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4ABDF-5BDC-428E-B39D-FEFC5BB8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现有系统采取的措施（一）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E1A6CD-7746-4FD6-94B8-06D7F9371A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040" y="2821782"/>
          <a:ext cx="4810126" cy="259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16596" imgH="2971610" progId="Visio.Drawing.15">
                  <p:embed/>
                </p:oleObj>
              </mc:Choice>
              <mc:Fallback>
                <p:oleObj name="Visio" r:id="rId3" imgW="5516596" imgH="297161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AE1A6CD-7746-4FD6-94B8-06D7F9371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040" y="2821782"/>
                        <a:ext cx="4810126" cy="259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049D8A-02FF-430E-A694-2E9961F0D305}"/>
              </a:ext>
            </a:extLst>
          </p:cNvPr>
          <p:cNvSpPr txBox="1"/>
          <p:nvPr/>
        </p:nvSpPr>
        <p:spPr>
          <a:xfrm>
            <a:off x="2702720" y="5307806"/>
            <a:ext cx="35075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</a:rPr>
              <a:t>额外的</a:t>
            </a:r>
            <a:r>
              <a:rPr lang="en-US" altLang="zh-CN" sz="1350" dirty="0">
                <a:solidFill>
                  <a:srgbClr val="FF0000"/>
                </a:solidFill>
              </a:rPr>
              <a:t>Memory copy </a:t>
            </a:r>
            <a:r>
              <a:rPr lang="zh-CN" altLang="en-US" sz="1350" dirty="0">
                <a:solidFill>
                  <a:srgbClr val="FF0000"/>
                </a:solidFill>
              </a:rPr>
              <a:t>和</a:t>
            </a:r>
            <a:r>
              <a:rPr lang="en-US" altLang="zh-CN" sz="1350" dirty="0">
                <a:solidFill>
                  <a:srgbClr val="FF0000"/>
                </a:solidFill>
              </a:rPr>
              <a:t> data re-layout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5382514-67A3-4B86-B1F2-EC8755B6F9A0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B2C18EE-1EB8-DB26-A79C-AFE624FF9483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194337A-4DFE-76E0-E2A3-D5D6D8D720F1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3F683F8-3FF5-5838-2851-0E789E5F1E30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7A2572A-2A2A-C9F2-EE1C-99B3D31DFF16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1994980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971A9-ED33-49E8-B97E-66BEF3C059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措施一：隔离内存空间：引入传输开销</a:t>
            </a:r>
            <a:endParaRPr lang="en-US" altLang="zh-CN" dirty="0"/>
          </a:p>
          <a:p>
            <a:r>
              <a:rPr lang="zh-CN" altLang="en-US" dirty="0"/>
              <a:t>措施二：利用软件进行数据重排：加剧传输开销</a:t>
            </a:r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4ABDF-5BDC-428E-B39D-FEFC5BB8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现有系统采取的措施（一）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AE1A6CD-7746-4FD6-94B8-06D7F9371A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68040" y="2821782"/>
          <a:ext cx="4810126" cy="25919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516596" imgH="2971610" progId="Visio.Drawing.15">
                  <p:embed/>
                </p:oleObj>
              </mc:Choice>
              <mc:Fallback>
                <p:oleObj name="Visio" r:id="rId3" imgW="5516596" imgH="2971610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AE1A6CD-7746-4FD6-94B8-06D7F9371A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68040" y="2821782"/>
                        <a:ext cx="4810126" cy="25919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E049D8A-02FF-430E-A694-2E9961F0D305}"/>
              </a:ext>
            </a:extLst>
          </p:cNvPr>
          <p:cNvSpPr txBox="1"/>
          <p:nvPr/>
        </p:nvSpPr>
        <p:spPr>
          <a:xfrm>
            <a:off x="2702720" y="5307806"/>
            <a:ext cx="35075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0" dirty="0">
                <a:solidFill>
                  <a:srgbClr val="FF0000"/>
                </a:solidFill>
              </a:rPr>
              <a:t>额外的</a:t>
            </a:r>
            <a:r>
              <a:rPr lang="en-US" altLang="zh-CN" sz="1350" dirty="0">
                <a:solidFill>
                  <a:srgbClr val="FF0000"/>
                </a:solidFill>
              </a:rPr>
              <a:t>Memory copy </a:t>
            </a:r>
            <a:r>
              <a:rPr lang="zh-CN" altLang="en-US" sz="1350" dirty="0">
                <a:solidFill>
                  <a:srgbClr val="FF0000"/>
                </a:solidFill>
              </a:rPr>
              <a:t>和</a:t>
            </a:r>
            <a:r>
              <a:rPr lang="en-US" altLang="zh-CN" sz="1350" dirty="0">
                <a:solidFill>
                  <a:srgbClr val="FF0000"/>
                </a:solidFill>
              </a:rPr>
              <a:t> data re-layout</a:t>
            </a:r>
            <a:endParaRPr lang="zh-CN" altLang="en-US" sz="135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95DC03-FF4D-4932-A011-5BDA19285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153" y="2781333"/>
            <a:ext cx="3167360" cy="31023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4864A2C-2E5E-45D3-8378-45CC34743181}"/>
              </a:ext>
            </a:extLst>
          </p:cNvPr>
          <p:cNvSpPr txBox="1"/>
          <p:nvPr/>
        </p:nvSpPr>
        <p:spPr>
          <a:xfrm>
            <a:off x="7133969" y="5999466"/>
            <a:ext cx="2866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Gómez-Luna et.al. 2022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D0665CB-8E9E-6884-3AF6-CFB750F86B9B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7D3EC41-8143-38AE-0E9F-F3B23A6A1D94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84FA5ED-3C49-B2E7-7ECC-CCFB471F0387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B654C04-4A9A-B114-BFB0-ABBD70E364B3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07F90AD-E251-9CA2-B55B-A93E522EE6CA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17386127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32971A9-ED33-49E8-B97E-66BEF3C0595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措施三：关闭部分层级的交织（如</a:t>
            </a:r>
            <a:r>
              <a:rPr lang="en-US" altLang="zh-CN" dirty="0"/>
              <a:t>channel</a:t>
            </a:r>
            <a:r>
              <a:rPr lang="zh-CN" altLang="en-US" dirty="0"/>
              <a:t>、</a:t>
            </a:r>
            <a:r>
              <a:rPr lang="en-US" altLang="zh-CN" dirty="0"/>
              <a:t>rank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效果：减少重排开销，但损害了原本</a:t>
            </a:r>
            <a:r>
              <a:rPr lang="en-US" altLang="zh-CN" dirty="0"/>
              <a:t>CPU</a:t>
            </a:r>
            <a:r>
              <a:rPr lang="zh-CN" altLang="en-US" dirty="0"/>
              <a:t>的带宽</a:t>
            </a:r>
            <a:endParaRPr lang="en-US" altLang="zh-CN" dirty="0"/>
          </a:p>
          <a:p>
            <a:pPr lvl="1"/>
            <a:r>
              <a:rPr lang="zh-CN" altLang="en-US" dirty="0"/>
              <a:t>尽管减少了重排开销，重排仍占传输开销约</a:t>
            </a:r>
            <a:r>
              <a:rPr lang="en-US" altLang="zh-CN" dirty="0"/>
              <a:t>70%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34ABDF-5BDC-428E-B39D-FEFC5BB8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现有系统采取的措施（二、三）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F5A4D7D-4A02-4604-AB4F-DEB5CCF441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1" y="3238502"/>
          <a:ext cx="6264275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387305" imgH="2895284" progId="Visio.Drawing.15">
                  <p:embed/>
                </p:oleObj>
              </mc:Choice>
              <mc:Fallback>
                <p:oleObj name="Visio" r:id="rId3" imgW="5387305" imgH="2895284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F5A4D7D-4A02-4604-AB4F-DEB5CCF441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1" y="3238502"/>
                        <a:ext cx="6264275" cy="336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83BFF87-0311-4AE8-ACDB-BD0437FA9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55564" y="2930526"/>
          <a:ext cx="2418411" cy="336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645920" imgH="2293628" progId="Visio.Drawing.15">
                  <p:embed/>
                </p:oleObj>
              </mc:Choice>
              <mc:Fallback>
                <p:oleObj name="Visio" r:id="rId5" imgW="1645920" imgH="2293628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83BFF87-0311-4AE8-ACDB-BD0437FA91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55564" y="2930526"/>
                        <a:ext cx="2418411" cy="336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533F27C-53C4-4613-9A38-4B3CFBA0D75A}"/>
              </a:ext>
            </a:extLst>
          </p:cNvPr>
          <p:cNvSpPr txBox="1"/>
          <p:nvPr/>
        </p:nvSpPr>
        <p:spPr>
          <a:xfrm>
            <a:off x="8034497" y="6268523"/>
            <a:ext cx="2600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UPMEM</a:t>
            </a:r>
            <a:r>
              <a:rPr lang="zh-CN" altLang="en-US" dirty="0"/>
              <a:t>的传输开销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E43BB5-1C67-42EB-8B43-50C1603E10A4}"/>
              </a:ext>
            </a:extLst>
          </p:cNvPr>
          <p:cNvSpPr txBox="1"/>
          <p:nvPr/>
        </p:nvSpPr>
        <p:spPr>
          <a:xfrm>
            <a:off x="3545674" y="2869170"/>
            <a:ext cx="168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Ch </a:t>
            </a:r>
            <a:r>
              <a:rPr lang="zh-CN" altLang="en-US" b="1" i="1" dirty="0"/>
              <a:t>开 </a:t>
            </a:r>
            <a:r>
              <a:rPr lang="en-US" altLang="zh-CN" b="1" i="1" dirty="0"/>
              <a:t>Ba </a:t>
            </a:r>
            <a:r>
              <a:rPr lang="zh-CN" altLang="en-US" b="1" i="1" dirty="0"/>
              <a:t>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71E308-514C-466D-9361-C135891DE1E9}"/>
              </a:ext>
            </a:extLst>
          </p:cNvPr>
          <p:cNvSpPr txBox="1"/>
          <p:nvPr/>
        </p:nvSpPr>
        <p:spPr>
          <a:xfrm>
            <a:off x="5743883" y="2869170"/>
            <a:ext cx="1673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/>
              <a:t>Ch </a:t>
            </a:r>
            <a:r>
              <a:rPr lang="zh-CN" altLang="en-US" b="1" i="1" dirty="0"/>
              <a:t>关 </a:t>
            </a:r>
            <a:r>
              <a:rPr lang="en-US" altLang="zh-CN" b="1" i="1" dirty="0"/>
              <a:t>Ba </a:t>
            </a:r>
            <a:r>
              <a:rPr lang="zh-CN" altLang="en-US" b="1" i="1" dirty="0"/>
              <a:t>开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2DA9A1-386A-4632-AAB2-EA827C785568}"/>
                  </a:ext>
                </a:extLst>
              </p:cNvPr>
              <p:cNvSpPr txBox="1"/>
              <p:nvPr/>
            </p:nvSpPr>
            <p:spPr>
              <a:xfrm>
                <a:off x="2485292" y="3250168"/>
                <a:ext cx="30849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𝑃𝐴𝑑𝑑𝑟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𝐶h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 | 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𝐵𝑎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2DA9A1-386A-4632-AAB2-EA827C785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292" y="3250168"/>
                <a:ext cx="3084928" cy="369332"/>
              </a:xfrm>
              <a:prstGeom prst="rect">
                <a:avLst/>
              </a:prstGeom>
              <a:blipFill>
                <a:blip r:embed="rId7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1EE2C3-8202-4EA9-B077-9D1E0CBBC005}"/>
                  </a:ext>
                </a:extLst>
              </p:cNvPr>
              <p:cNvSpPr txBox="1"/>
              <p:nvPr/>
            </p:nvSpPr>
            <p:spPr>
              <a:xfrm>
                <a:off x="5123973" y="3250168"/>
                <a:ext cx="29337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𝑃𝐴𝑑𝑑𝑟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|=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𝐵𝑎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≪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F1EE2C3-8202-4EA9-B077-9D1E0CBBC0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3973" y="3250168"/>
                <a:ext cx="2933700" cy="369332"/>
              </a:xfrm>
              <a:prstGeom prst="rect">
                <a:avLst/>
              </a:prstGeom>
              <a:blipFill>
                <a:blip r:embed="rId8"/>
                <a:stretch>
                  <a:fillRect b="-1612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424D8CE3-939B-BEE8-BCDE-8436A74A9888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6F0FFDD-6BF7-73EB-67DD-408573C7A421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DCAB80F-ED19-72A2-E472-294937BDD1DC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824AC94-5012-1B91-9ADE-D821C7898DF4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E409B5D-0E00-657C-B978-FB657A0BFEB5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41242789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27E54E-FE97-4EE9-BCF7-6AAC8B728EE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将通用</a:t>
            </a:r>
            <a:r>
              <a:rPr lang="en-US" altLang="zh-CN" dirty="0"/>
              <a:t>PIM</a:t>
            </a:r>
            <a:r>
              <a:rPr lang="zh-CN" altLang="en-US" dirty="0"/>
              <a:t>加入现有计算机系统，在统一的地址排布、不改动硬件条件下，存在不可能三角：</a:t>
            </a: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E2A804-DE71-4971-8CAA-5DB964A40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总结现有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PIM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系统</a:t>
            </a:r>
            <a:endParaRPr lang="zh-CN" altLang="en-US" dirty="0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4744653-C0DD-4AAF-8E27-5E0E70D1E7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47913" y="2478161"/>
          <a:ext cx="7496175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498080" imgH="2727707" progId="Visio.Drawing.15">
                  <p:embed/>
                </p:oleObj>
              </mc:Choice>
              <mc:Fallback>
                <p:oleObj name="Visio" r:id="rId3" imgW="7498080" imgH="2727707" progId="Visio.Drawing.15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4744653-C0DD-4AAF-8E27-5E0E70D1E7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47913" y="2478161"/>
                        <a:ext cx="7496175" cy="272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B653E4B8-4A9B-420D-941B-12E1C5C65C15}"/>
              </a:ext>
            </a:extLst>
          </p:cNvPr>
          <p:cNvSpPr txBox="1"/>
          <p:nvPr/>
        </p:nvSpPr>
        <p:spPr>
          <a:xfrm>
            <a:off x="2438400" y="5172323"/>
            <a:ext cx="2289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</a:t>
            </a:r>
            <a:r>
              <a:rPr lang="en-US" altLang="zh-CN" dirty="0"/>
              <a:t>Naïve</a:t>
            </a:r>
            <a:r>
              <a:rPr lang="zh-CN" altLang="en-US" dirty="0"/>
              <a:t>）统一内存排布，细粒度</a:t>
            </a:r>
            <a:r>
              <a:rPr lang="en-US" altLang="zh-CN" dirty="0"/>
              <a:t>offload</a:t>
            </a:r>
            <a:endParaRPr lang="zh-CN" alt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2A63A-D3DB-4E02-A258-7A21F4E81AAE}"/>
              </a:ext>
            </a:extLst>
          </p:cNvPr>
          <p:cNvSpPr txBox="1"/>
          <p:nvPr/>
        </p:nvSpPr>
        <p:spPr>
          <a:xfrm>
            <a:off x="5041648" y="5172323"/>
            <a:ext cx="2199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措施</a:t>
            </a:r>
            <a:r>
              <a:rPr lang="en-US" altLang="zh-CN" dirty="0"/>
              <a:t>12 </a:t>
            </a:r>
            <a:r>
              <a:rPr lang="zh-CN" altLang="en-US" dirty="0"/>
              <a:t>隔离内存空间、软件重排列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12F92B-21F6-45D4-822C-3CD52D6F985C}"/>
              </a:ext>
            </a:extLst>
          </p:cNvPr>
          <p:cNvSpPr txBox="1"/>
          <p:nvPr/>
        </p:nvSpPr>
        <p:spPr>
          <a:xfrm>
            <a:off x="7554412" y="5237391"/>
            <a:ext cx="2488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措施</a:t>
            </a:r>
            <a:r>
              <a:rPr lang="en-US" altLang="zh-CN" dirty="0"/>
              <a:t>123</a:t>
            </a:r>
            <a:r>
              <a:rPr lang="zh-CN" altLang="en-US" dirty="0"/>
              <a:t>隔离内存空间、软件重排列、关交织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0ECA5F9-96D8-4E81-AC2E-90F701C1FC62}"/>
              </a:ext>
            </a:extLst>
          </p:cNvPr>
          <p:cNvSpPr txBox="1"/>
          <p:nvPr/>
        </p:nvSpPr>
        <p:spPr>
          <a:xfrm>
            <a:off x="5041649" y="5955869"/>
            <a:ext cx="2323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MetaPNM,P</a:t>
            </a:r>
            <a:r>
              <a:rPr lang="zh-CN" altLang="en-US" dirty="0"/>
              <a:t> </a:t>
            </a:r>
            <a:r>
              <a:rPr lang="en-US" altLang="zh-CN" dirty="0"/>
              <a:t>IM-HBM</a:t>
            </a:r>
            <a:endParaRPr lang="zh-CN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419F4C6-EA0A-4BC8-9588-42F731F2CE1A}"/>
              </a:ext>
            </a:extLst>
          </p:cNvPr>
          <p:cNvSpPr txBox="1"/>
          <p:nvPr/>
        </p:nvSpPr>
        <p:spPr>
          <a:xfrm>
            <a:off x="7676507" y="5955869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/>
              <a:t>AxDIMM</a:t>
            </a:r>
            <a:r>
              <a:rPr lang="en-US" altLang="zh-CN" dirty="0"/>
              <a:t>, UPMEM</a:t>
            </a:r>
            <a:endParaRPr lang="zh-CN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5ABF0D5-DFF4-4FF1-9C21-7BEF4F99AF44}"/>
              </a:ext>
            </a:extLst>
          </p:cNvPr>
          <p:cNvSpPr txBox="1"/>
          <p:nvPr/>
        </p:nvSpPr>
        <p:spPr>
          <a:xfrm>
            <a:off x="2605997" y="595586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（无此设计）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6BEE96BE-C4E4-0C84-0270-52AB05D6471B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A548C15-4FEC-5ADA-C2A3-A878FD36E585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5B8E26F-80BB-B805-54B0-27EB959F9417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568A183-CC3E-7292-6B01-C8003A402690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7D9D203-5A0C-1C2F-0D3E-C5C38A57DBAF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2044207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85B12E1-C11E-3086-52FA-D57563E8D3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E022CB-E3C3-3F63-6F11-43EE425C0B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EF3D61-A08A-68C5-5852-07FF4F75F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617A8D9-D0AC-35C8-0EEC-AAB89BD18093}"/>
              </a:ext>
            </a:extLst>
          </p:cNvPr>
          <p:cNvSpPr txBox="1">
            <a:spLocks/>
          </p:cNvSpPr>
          <p:nvPr/>
        </p:nvSpPr>
        <p:spPr>
          <a:xfrm>
            <a:off x="1614000" y="968251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Memory Wall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</a:p>
          <a:p>
            <a:pPr lvl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与现有系统的不兼容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现有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系统采取的措施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UM-PIM</a:t>
            </a:r>
          </a:p>
          <a:p>
            <a:pPr lvl="1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内存管理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地址映射与数据重排的硬件支持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优化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PIM page 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访问的带宽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1359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FC1B07-5D06-4541-9223-1F11C918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0" y="979609"/>
            <a:ext cx="11162884" cy="574183"/>
          </a:xfrm>
        </p:spPr>
        <p:txBody>
          <a:bodyPr/>
          <a:lstStyle/>
          <a:p>
            <a:r>
              <a:rPr lang="zh-CN" altLang="en-US" dirty="0"/>
              <a:t>背景：</a:t>
            </a:r>
            <a:r>
              <a:rPr lang="en-US" altLang="zh-CN" dirty="0"/>
              <a:t>Memory Wall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A067D6-B9BF-45AA-FB70-DFA21D2B5BAB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0AD312-9198-3027-162D-77068ABA6DA0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6B641E-E389-9C04-FFE8-EAD6C2852610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FE2CE3F-CAE1-CDF8-D2DD-CA055B12EE24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4727012-C52C-9472-B96A-9F19A5BC08B3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035295BB-466A-48E9-C942-3FC952FD8878}"/>
              </a:ext>
            </a:extLst>
          </p:cNvPr>
          <p:cNvGrpSpPr/>
          <p:nvPr/>
        </p:nvGrpSpPr>
        <p:grpSpPr>
          <a:xfrm>
            <a:off x="8211822" y="2127975"/>
            <a:ext cx="3269062" cy="4579334"/>
            <a:chOff x="7392000" y="1574600"/>
            <a:chExt cx="3538041" cy="4956122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0187C32E-E552-B1BE-F808-99E7840BC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392000" y="1574600"/>
              <a:ext cx="3538041" cy="4956122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255C9A4F-2E4D-B8C0-F4E2-5AAD629A878E}"/>
                </a:ext>
              </a:extLst>
            </p:cNvPr>
            <p:cNvSpPr/>
            <p:nvPr/>
          </p:nvSpPr>
          <p:spPr>
            <a:xfrm>
              <a:off x="10362000" y="6129000"/>
              <a:ext cx="568041" cy="401722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just"/>
              <a:endParaRPr kumimoji="1" lang="zh-CN" altLang="en-US" dirty="0"/>
            </a:p>
          </p:txBody>
        </p:sp>
      </p:grpSp>
      <p:sp>
        <p:nvSpPr>
          <p:cNvPr id="21" name="文本框 20">
            <a:extLst>
              <a:ext uri="{FF2B5EF4-FFF2-40B4-BE49-F238E27FC236}">
                <a16:creationId xmlns:a16="http://schemas.microsoft.com/office/drawing/2014/main" id="{3F1DA8EE-C5B3-91A4-8730-6CECD8656910}"/>
              </a:ext>
            </a:extLst>
          </p:cNvPr>
          <p:cNvSpPr txBox="1"/>
          <p:nvPr/>
        </p:nvSpPr>
        <p:spPr>
          <a:xfrm>
            <a:off x="8667313" y="1708141"/>
            <a:ext cx="28223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/>
              <a:t>Attention on GPT2</a:t>
            </a:r>
            <a:endParaRPr lang="zh-CN" altLang="en-US" sz="2000" b="1" dirty="0"/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93DC3EEF-AD5B-32E6-ED0F-715FD6AD6FF8}"/>
              </a:ext>
            </a:extLst>
          </p:cNvPr>
          <p:cNvSpPr txBox="1">
            <a:spLocks/>
          </p:cNvSpPr>
          <p:nvPr/>
        </p:nvSpPr>
        <p:spPr>
          <a:xfrm>
            <a:off x="334992" y="1764795"/>
            <a:ext cx="6880623" cy="2109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根据计算和内存访问之间的比率，操作可以分为以下两种</a:t>
            </a:r>
            <a:r>
              <a:rPr lang="en-US" altLang="zh-CN" dirty="0"/>
              <a:t>:</a:t>
            </a:r>
          </a:p>
          <a:p>
            <a:r>
              <a:rPr lang="zh-CN" altLang="en-US" dirty="0"/>
              <a:t>计算</a:t>
            </a:r>
            <a:r>
              <a:rPr lang="en-US" altLang="zh-CN" dirty="0"/>
              <a:t>Bound</a:t>
            </a:r>
            <a:r>
              <a:rPr lang="zh-CN" altLang="en-US" dirty="0"/>
              <a:t> ：矩阵乘法</a:t>
            </a:r>
          </a:p>
          <a:p>
            <a:r>
              <a:rPr lang="zh-CN" altLang="en-US" dirty="0"/>
              <a:t>内存</a:t>
            </a:r>
            <a:r>
              <a:rPr lang="en-US" altLang="zh-CN" dirty="0"/>
              <a:t>Bound </a:t>
            </a:r>
            <a:r>
              <a:rPr lang="zh-CN" altLang="en-US" dirty="0"/>
              <a:t>：元素操作</a:t>
            </a:r>
            <a:r>
              <a:rPr lang="en-US" altLang="zh-CN" dirty="0"/>
              <a:t>(</a:t>
            </a:r>
            <a:r>
              <a:rPr lang="zh-CN" altLang="en-US" dirty="0"/>
              <a:t>激活，</a:t>
            </a:r>
            <a:r>
              <a:rPr lang="en-US" altLang="zh-CN" dirty="0"/>
              <a:t>dropout</a:t>
            </a:r>
            <a:r>
              <a:rPr lang="zh-CN" altLang="en-US" dirty="0"/>
              <a:t>，</a:t>
            </a:r>
            <a:r>
              <a:rPr lang="en-US" altLang="zh-CN" dirty="0"/>
              <a:t>masking)</a:t>
            </a:r>
            <a:r>
              <a:rPr lang="zh-CN" altLang="en-US" dirty="0"/>
              <a:t>，归并操作</a:t>
            </a:r>
            <a:r>
              <a:rPr lang="en-US" altLang="zh-CN" dirty="0"/>
              <a:t>(</a:t>
            </a:r>
            <a:r>
              <a:rPr lang="en-US" altLang="zh-CN" dirty="0" err="1"/>
              <a:t>softmax</a:t>
            </a:r>
            <a:r>
              <a:rPr lang="zh-CN" altLang="en-US" dirty="0"/>
              <a:t>， </a:t>
            </a:r>
            <a:r>
              <a:rPr lang="en-US" altLang="zh-CN" dirty="0"/>
              <a:t>layer norm</a:t>
            </a:r>
            <a:r>
              <a:rPr lang="zh-CN" altLang="en-US" dirty="0"/>
              <a:t>，</a:t>
            </a:r>
            <a:r>
              <a:rPr lang="en-US" altLang="zh-CN" dirty="0"/>
              <a:t>sum</a:t>
            </a:r>
            <a:r>
              <a:rPr lang="zh-CN" altLang="en-US" dirty="0"/>
              <a:t>等</a:t>
            </a:r>
            <a:r>
              <a:rPr lang="en-US" altLang="zh-CN" dirty="0"/>
              <a:t>)</a:t>
            </a:r>
          </a:p>
        </p:txBody>
      </p:sp>
      <p:sp>
        <p:nvSpPr>
          <p:cNvPr id="25" name="文本占位符 4">
            <a:extLst>
              <a:ext uri="{FF2B5EF4-FFF2-40B4-BE49-F238E27FC236}">
                <a16:creationId xmlns:a16="http://schemas.microsoft.com/office/drawing/2014/main" id="{54C36F4D-93FE-F70A-483B-BF916E157EBD}"/>
              </a:ext>
            </a:extLst>
          </p:cNvPr>
          <p:cNvSpPr txBox="1">
            <a:spLocks/>
          </p:cNvSpPr>
          <p:nvPr/>
        </p:nvSpPr>
        <p:spPr>
          <a:xfrm>
            <a:off x="5021040" y="1008431"/>
            <a:ext cx="6588000" cy="497668"/>
          </a:xfrm>
          <a:prstGeom prst="rect">
            <a:avLst/>
          </a:prstGeom>
        </p:spPr>
        <p:txBody>
          <a:bodyPr/>
          <a:lstStyle>
            <a:lvl1pPr marL="241927" indent="-241927" algn="l" defTabSz="967710" rtl="0" eaLnBrk="1" latinLnBrk="0" hangingPunct="1">
              <a:lnSpc>
                <a:spcPct val="90000"/>
              </a:lnSpc>
              <a:spcBef>
                <a:spcPts val="1058"/>
              </a:spcBef>
              <a:buFontTx/>
              <a:buBlip>
                <a:blip r:embed="rId3"/>
              </a:buBlip>
              <a:defRPr sz="2963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2578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37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49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34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0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800" b="1" dirty="0">
                <a:solidFill>
                  <a:schemeClr val="tx1"/>
                </a:solidFill>
              </a:rPr>
              <a:t>内存瓶颈随着大模型出现更加严峻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60BAF587-822E-CEE9-550D-788A7ACBE678}"/>
              </a:ext>
            </a:extLst>
          </p:cNvPr>
          <p:cNvSpPr txBox="1"/>
          <p:nvPr/>
        </p:nvSpPr>
        <p:spPr>
          <a:xfrm>
            <a:off x="516556" y="4506683"/>
            <a:ext cx="26656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以</a:t>
            </a:r>
            <a:r>
              <a:rPr lang="en-US" altLang="zh-CN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 Llama2-13B </a:t>
            </a:r>
            <a:r>
              <a:rPr lang="zh-CN" altLang="en-US" sz="1200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为例</a:t>
            </a:r>
            <a:endParaRPr lang="en-US" altLang="zh-CN" sz="12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37" name="表格 36">
            <a:extLst>
              <a:ext uri="{FF2B5EF4-FFF2-40B4-BE49-F238E27FC236}">
                <a16:creationId xmlns:a16="http://schemas.microsoft.com/office/drawing/2014/main" id="{6A9FE1F1-16A9-A7B2-9A60-852B2BCB5D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6268"/>
              </p:ext>
            </p:extLst>
          </p:nvPr>
        </p:nvGraphicFramePr>
        <p:xfrm>
          <a:off x="387134" y="4831535"/>
          <a:ext cx="2306937" cy="1185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9329">
                  <a:extLst>
                    <a:ext uri="{9D8B030D-6E8A-4147-A177-3AD203B41FA5}">
                      <a16:colId xmlns:a16="http://schemas.microsoft.com/office/drawing/2014/main" val="1751141475"/>
                    </a:ext>
                  </a:extLst>
                </a:gridCol>
                <a:gridCol w="474140">
                  <a:extLst>
                    <a:ext uri="{9D8B030D-6E8A-4147-A177-3AD203B41FA5}">
                      <a16:colId xmlns:a16="http://schemas.microsoft.com/office/drawing/2014/main" val="1928655728"/>
                    </a:ext>
                  </a:extLst>
                </a:gridCol>
                <a:gridCol w="576734">
                  <a:extLst>
                    <a:ext uri="{9D8B030D-6E8A-4147-A177-3AD203B41FA5}">
                      <a16:colId xmlns:a16="http://schemas.microsoft.com/office/drawing/2014/main" val="4022025154"/>
                    </a:ext>
                  </a:extLst>
                </a:gridCol>
                <a:gridCol w="576734">
                  <a:extLst>
                    <a:ext uri="{9D8B030D-6E8A-4147-A177-3AD203B41FA5}">
                      <a16:colId xmlns:a16="http://schemas.microsoft.com/office/drawing/2014/main" val="1549082831"/>
                    </a:ext>
                  </a:extLst>
                </a:gridCol>
              </a:tblGrid>
              <a:tr h="381305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CN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token</a:t>
                      </a:r>
                      <a:r>
                        <a:rPr kumimoji="1" lang="zh-CN" altLang="en-US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长度</a:t>
                      </a:r>
                      <a:endParaRPr kumimoji="1" lang="en-US" altLang="zh-CN" sz="10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CN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4K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CN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16K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CN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128K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177747"/>
                  </a:ext>
                </a:extLst>
              </a:tr>
              <a:tr h="423320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CN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FP</a:t>
                      </a:r>
                      <a:r>
                        <a:rPr kumimoji="1" lang="zh-CN" altLang="en-US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显存占用</a:t>
                      </a:r>
                      <a:endParaRPr kumimoji="1" lang="en-US" altLang="zh-CN" sz="10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CN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12G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100G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7332110"/>
                  </a:ext>
                </a:extLst>
              </a:tr>
              <a:tr h="381305"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CN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BP</a:t>
                      </a:r>
                      <a:r>
                        <a:rPr kumimoji="1" lang="zh-CN" altLang="en-US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显存占用</a:t>
                      </a:r>
                      <a:endParaRPr kumimoji="1" lang="en-US" altLang="zh-CN" sz="1000" kern="1200" dirty="0">
                        <a:solidFill>
                          <a:schemeClr val="tx1"/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CN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10G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CN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39G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1" lang="en-US" altLang="zh-CN" sz="1000" kern="1200" dirty="0">
                          <a:solidFill>
                            <a:schemeClr val="tx1"/>
                          </a:solidFill>
                          <a:latin typeface="Microsoft YaHei" panose="020B0503020204020204" pitchFamily="34" charset="-122"/>
                          <a:ea typeface="Microsoft YaHei" panose="020B0503020204020204" pitchFamily="34" charset="-122"/>
                          <a:cs typeface="+mn-cs"/>
                        </a:rPr>
                        <a:t>320G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4900493"/>
                  </a:ext>
                </a:extLst>
              </a:tr>
            </a:tbl>
          </a:graphicData>
        </a:graphic>
      </p:graphicFrame>
      <p:sp>
        <p:nvSpPr>
          <p:cNvPr id="38" name="竖卷形 37">
            <a:extLst>
              <a:ext uri="{FF2B5EF4-FFF2-40B4-BE49-F238E27FC236}">
                <a16:creationId xmlns:a16="http://schemas.microsoft.com/office/drawing/2014/main" id="{3D728F5B-201A-A69C-1E9A-0AC595550C74}"/>
              </a:ext>
            </a:extLst>
          </p:cNvPr>
          <p:cNvSpPr/>
          <p:nvPr/>
        </p:nvSpPr>
        <p:spPr>
          <a:xfrm>
            <a:off x="130520" y="4548568"/>
            <a:ext cx="2844800" cy="1565148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495957E1-3241-07E3-8C0E-B9DB0F42A2CA}"/>
              </a:ext>
            </a:extLst>
          </p:cNvPr>
          <p:cNvSpPr txBox="1"/>
          <p:nvPr/>
        </p:nvSpPr>
        <p:spPr>
          <a:xfrm>
            <a:off x="71196" y="6341969"/>
            <a:ext cx="2963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内存占有随</a:t>
            </a:r>
            <a:r>
              <a:rPr lang="en-US" altLang="zh-CN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Token</a:t>
            </a:r>
            <a:r>
              <a:rPr lang="zh-CN" altLang="en-US" b="1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线性增长</a:t>
            </a:r>
            <a:endParaRPr lang="en-US" altLang="zh-CN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CFCD65B2-64A1-25DF-8497-DE045EE56A22}"/>
              </a:ext>
            </a:extLst>
          </p:cNvPr>
          <p:cNvSpPr txBox="1"/>
          <p:nvPr/>
        </p:nvSpPr>
        <p:spPr>
          <a:xfrm>
            <a:off x="244621" y="3707759"/>
            <a:ext cx="27307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处理窗口导致内存占用与</a:t>
            </a:r>
            <a:r>
              <a:rPr lang="en-US" altLang="zh-CN" dirty="0"/>
              <a:t>Token</a:t>
            </a:r>
            <a:r>
              <a:rPr lang="zh-CN" altLang="en-US" dirty="0"/>
              <a:t>长度成正比</a:t>
            </a:r>
            <a:endParaRPr lang="en-US" altLang="zh-CN" dirty="0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94B105D0-A2C7-E1E3-13AC-5B5D3202F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7330" y="4645182"/>
            <a:ext cx="3549990" cy="2010614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A61C0F92-6C65-9CD3-0E65-6E6B25DC8C64}"/>
              </a:ext>
            </a:extLst>
          </p:cNvPr>
          <p:cNvSpPr txBox="1"/>
          <p:nvPr/>
        </p:nvSpPr>
        <p:spPr>
          <a:xfrm>
            <a:off x="3804978" y="3705546"/>
            <a:ext cx="350100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CN" altLang="en-US" dirty="0"/>
              <a:t>能否用</a:t>
            </a:r>
            <a:r>
              <a:rPr lang="en-US" altLang="zh-CN" dirty="0"/>
              <a:t>DRAM</a:t>
            </a:r>
            <a:r>
              <a:rPr lang="zh-CN" altLang="en-US" dirty="0"/>
              <a:t>进行加速？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521363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87395D-CB13-4854-BF86-AC57C63EDB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8027" y="1551600"/>
            <a:ext cx="8372163" cy="4921498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考虑一个</a:t>
            </a: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统一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DRAM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内存空间，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CPU&amp;PIM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两种排布的页面共存于此空间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无人为引入的数据搬移开销（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步）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满足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对数据排布的要求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关键挑战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Page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页面满足两种计算单元需求，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CPU page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的虚拟化、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PIM page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尽量连续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实现两种数据排布，利用硬件实现透明的地址映射和数据重排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F11AA6-6DA1-4D30-A8BF-FAEE94F7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UM-PIM</a:t>
            </a:r>
            <a:endParaRPr lang="zh-CN" alt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56537E2-8F65-44E0-8F57-D1201538D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2688" y="3848100"/>
          <a:ext cx="9031287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709341" imgH="2902959" progId="Visio.Drawing.15">
                  <p:embed/>
                </p:oleObj>
              </mc:Choice>
              <mc:Fallback>
                <p:oleObj name="Visio" r:id="rId3" imgW="8709341" imgH="2902959" progId="Visio.Drawing.15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56537E2-8F65-44E0-8F57-D1201538D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2688" y="3848100"/>
                        <a:ext cx="9031287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C3FCB41-6FA3-45D6-9DEA-A6788B7BAF62}"/>
              </a:ext>
            </a:extLst>
          </p:cNvPr>
          <p:cNvSpPr txBox="1"/>
          <p:nvPr/>
        </p:nvSpPr>
        <p:spPr>
          <a:xfrm>
            <a:off x="4735830" y="4423411"/>
            <a:ext cx="1817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Cacheline</a:t>
            </a:r>
            <a:r>
              <a:rPr lang="zh-CN" altLang="en-US" dirty="0">
                <a:solidFill>
                  <a:srgbClr val="FF0000"/>
                </a:solidFill>
              </a:rPr>
              <a:t>间：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动态地址映射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594D02-2A3B-4EC7-9ACC-A4A1F4EAD2C8}"/>
              </a:ext>
            </a:extLst>
          </p:cNvPr>
          <p:cNvSpPr txBox="1"/>
          <p:nvPr/>
        </p:nvSpPr>
        <p:spPr>
          <a:xfrm>
            <a:off x="7970520" y="3870961"/>
            <a:ext cx="1817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Cacheline</a:t>
            </a:r>
            <a:r>
              <a:rPr lang="zh-CN" altLang="en-US" dirty="0">
                <a:solidFill>
                  <a:srgbClr val="FF0000"/>
                </a:solidFill>
              </a:rPr>
              <a:t>内：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数据重排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800BA5A-0939-E663-6D4B-699CC499ADD9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889B4771-B48F-F61F-0344-E53D8BE4CA3C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1AE5792-3137-9577-DDDA-0244BB7776A5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E3B5AA7-EF12-27AF-1DBD-5C7A250EB00A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EFF72EC-09E6-9368-448F-0F9802ABDDCA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17847698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87395D-CB13-4854-BF86-AC57C63EDB8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8027" y="1551600"/>
            <a:ext cx="8372163" cy="4921498"/>
          </a:xfrm>
        </p:spPr>
        <p:txBody>
          <a:bodyPr/>
          <a:lstStyle/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考虑一个</a:t>
            </a:r>
            <a:r>
              <a:rPr lang="zh-CN" altLang="en-US" b="1" u="sng" dirty="0">
                <a:latin typeface="黑体" panose="02010609060101010101" pitchFamily="49" charset="-122"/>
                <a:ea typeface="黑体" panose="02010609060101010101" pitchFamily="49" charset="-122"/>
              </a:rPr>
              <a:t>统一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DRAM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内存空间，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CPU&amp;PIM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两种排布的页面共存于此空间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无人为引入的数据搬移开销（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步）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满足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对数据排布的要求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关键挑战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Page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页面满足两种计算单元需求，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CPU page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的虚拟化、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PIM page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尽量连续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实现两种数据排布，利用硬件实现透明的地址映射和数据重排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对非交织的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页面访问较慢，软硬件协同实现高效访问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F11AA6-6DA1-4D30-A8BF-FAEE94F7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UM-PIM</a:t>
            </a:r>
            <a:endParaRPr lang="zh-CN" alt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56537E2-8F65-44E0-8F57-D1201538D2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42688" y="3848100"/>
          <a:ext cx="9031287" cy="300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709341" imgH="2902959" progId="Visio.Drawing.15">
                  <p:embed/>
                </p:oleObj>
              </mc:Choice>
              <mc:Fallback>
                <p:oleObj name="Visio" r:id="rId3" imgW="8709341" imgH="2902959" progId="Visio.Drawing.15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56537E2-8F65-44E0-8F57-D1201538D2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2688" y="3848100"/>
                        <a:ext cx="9031287" cy="300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51A976-C752-48C3-8D22-A91AC03874A6}"/>
              </a:ext>
            </a:extLst>
          </p:cNvPr>
          <p:cNvSpPr txBox="1"/>
          <p:nvPr/>
        </p:nvSpPr>
        <p:spPr>
          <a:xfrm>
            <a:off x="7962270" y="6296217"/>
            <a:ext cx="2705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CPU</a:t>
            </a:r>
            <a:r>
              <a:rPr lang="zh-CN" altLang="en-US" dirty="0">
                <a:solidFill>
                  <a:srgbClr val="FF0000"/>
                </a:solidFill>
              </a:rPr>
              <a:t>读取</a:t>
            </a:r>
            <a:r>
              <a:rPr lang="en-US" altLang="zh-CN" dirty="0" err="1">
                <a:solidFill>
                  <a:srgbClr val="FF0000"/>
                </a:solidFill>
              </a:rPr>
              <a:t>cacheline</a:t>
            </a:r>
            <a:r>
              <a:rPr lang="zh-CN" altLang="en-US" dirty="0">
                <a:solidFill>
                  <a:srgbClr val="FF0000"/>
                </a:solidFill>
              </a:rPr>
              <a:t>较慢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9FB30E2-9BF9-8FAF-0AED-30DCD3F03BB4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B6DEE1-A1A4-30B5-7BCA-3B1CAD60F72B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EBA41A9-DF16-02D7-C191-962BC497E030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A80B9E2-08EB-D3E8-8609-19267C0026ED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03657C3-4BF5-8890-A299-6E0B263BE76E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42665579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85B12E1-C11E-3086-52FA-D57563E8D3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E022CB-E3C3-3F63-6F11-43EE425C0B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EF3D61-A08A-68C5-5852-07FF4F75F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617A8D9-D0AC-35C8-0EEC-AAB89BD18093}"/>
              </a:ext>
            </a:extLst>
          </p:cNvPr>
          <p:cNvSpPr txBox="1">
            <a:spLocks/>
          </p:cNvSpPr>
          <p:nvPr/>
        </p:nvSpPr>
        <p:spPr>
          <a:xfrm>
            <a:off x="1614000" y="968251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Memory Wall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</a:p>
          <a:p>
            <a:pPr lvl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与现有系统的不兼容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现有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系统采取的措施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UM-PIM</a:t>
            </a:r>
          </a:p>
          <a:p>
            <a:pPr lvl="1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内存管理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地址映射与数据重排的硬件支持</a:t>
            </a:r>
            <a:endParaRPr lang="en-US" altLang="zh-CN" sz="22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优化</a:t>
            </a:r>
            <a:r>
              <a:rPr lang="en-US" altLang="zh-CN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en-US" altLang="zh-CN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 page </a:t>
            </a:r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访问的带宽</a:t>
            </a:r>
            <a:endParaRPr lang="en-US" altLang="zh-CN" sz="22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endParaRPr lang="en-US" altLang="zh-CN" sz="22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06570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72A768-F378-4440-A599-CFD21780AB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CPU</a:t>
            </a:r>
            <a:r>
              <a:rPr lang="zh-CN" altLang="en-US" dirty="0"/>
              <a:t>页面：保持现有操作系统中的分配策略，保证与</a:t>
            </a:r>
            <a:r>
              <a:rPr lang="en-US" altLang="zh-CN" dirty="0"/>
              <a:t>CPU</a:t>
            </a:r>
            <a:r>
              <a:rPr lang="zh-CN" altLang="en-US" dirty="0"/>
              <a:t>侧兼容</a:t>
            </a:r>
            <a:endParaRPr lang="en-US" altLang="zh-CN" dirty="0"/>
          </a:p>
          <a:p>
            <a:r>
              <a:rPr lang="en-US" altLang="zh-CN" dirty="0"/>
              <a:t>PIM</a:t>
            </a:r>
            <a:r>
              <a:rPr lang="zh-CN" altLang="en-US" dirty="0"/>
              <a:t>页面：保证同一个</a:t>
            </a:r>
            <a:r>
              <a:rPr lang="en-US" altLang="zh-CN" dirty="0"/>
              <a:t>PIM</a:t>
            </a:r>
            <a:r>
              <a:rPr lang="zh-CN" altLang="en-US" dirty="0"/>
              <a:t>对更长的页面连续</a:t>
            </a:r>
            <a:r>
              <a:rPr lang="en-US" altLang="zh-CN" dirty="0"/>
              <a:t>——</a:t>
            </a:r>
            <a:r>
              <a:rPr lang="zh-CN" altLang="en-US" dirty="0"/>
              <a:t>基于</a:t>
            </a:r>
            <a:r>
              <a:rPr lang="en-US" altLang="zh-CN" b="1" u="sng" dirty="0"/>
              <a:t>chunk</a:t>
            </a:r>
            <a:r>
              <a:rPr lang="zh-CN" altLang="en-US" dirty="0"/>
              <a:t>的管理</a:t>
            </a:r>
            <a:endParaRPr lang="en-US" altLang="zh-CN" dirty="0"/>
          </a:p>
          <a:p>
            <a:pPr lvl="1"/>
            <a:r>
              <a:rPr lang="zh-CN" altLang="en-US" dirty="0"/>
              <a:t>利用透明</a:t>
            </a:r>
            <a:r>
              <a:rPr lang="en-US" altLang="zh-CN" dirty="0"/>
              <a:t>huge page</a:t>
            </a:r>
            <a:r>
              <a:rPr lang="zh-CN" altLang="en-US" dirty="0"/>
              <a:t>分配一个大页（</a:t>
            </a:r>
            <a:r>
              <a:rPr lang="en-US" altLang="zh-CN" dirty="0"/>
              <a:t>Chunk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内部物理地址按非交织排布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6B79F2-3EBE-4B2D-B068-050516A9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UM-PIM</a:t>
            </a:r>
            <a:r>
              <a:rPr lang="zh-CN" altLang="en-US" dirty="0"/>
              <a:t>中的内存页面分配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7E50E2-5931-40AD-8598-061343A22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8027" y="3525522"/>
          <a:ext cx="8419605" cy="308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353052" imgH="2689757" progId="Visio.Drawing.15">
                  <p:embed/>
                </p:oleObj>
              </mc:Choice>
              <mc:Fallback>
                <p:oleObj name="Visio" r:id="rId3" imgW="7353052" imgH="2689757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B7E50E2-5931-40AD-8598-061343A22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8027" y="3525522"/>
                        <a:ext cx="8419605" cy="308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AAB2B8F-84FF-43D6-B297-20A0BA868406}"/>
              </a:ext>
            </a:extLst>
          </p:cNvPr>
          <p:cNvSpPr/>
          <p:nvPr/>
        </p:nvSpPr>
        <p:spPr>
          <a:xfrm>
            <a:off x="3926330" y="4124960"/>
            <a:ext cx="3362204" cy="921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A8ADB-24AD-4090-A14E-5425902F5F8B}"/>
              </a:ext>
            </a:extLst>
          </p:cNvPr>
          <p:cNvSpPr txBox="1"/>
          <p:nvPr/>
        </p:nvSpPr>
        <p:spPr>
          <a:xfrm>
            <a:off x="7457440" y="3429000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256M Chunk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E3423-98BD-4056-8810-3C6E834CCB4D}"/>
              </a:ext>
            </a:extLst>
          </p:cNvPr>
          <p:cNvCxnSpPr>
            <a:cxnSpLocks/>
          </p:cNvCxnSpPr>
          <p:nvPr/>
        </p:nvCxnSpPr>
        <p:spPr>
          <a:xfrm flipV="1">
            <a:off x="7288534" y="3798332"/>
            <a:ext cx="830576" cy="326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5062254E-E41D-53E6-9FC5-212E9E78EDA8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8510FD1-647E-0844-3C3B-E93890911035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7D661FA-9B84-0328-178B-53E71A34D1E0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C78AE1A-E2F5-B905-85EE-C0BB8174E155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68C6B68-F6C9-F86A-77AD-CBFEC6E6AD24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5130663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72A768-F378-4440-A599-CFD21780AB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CPU</a:t>
            </a:r>
            <a:r>
              <a:rPr lang="zh-CN" altLang="en-US" dirty="0"/>
              <a:t>页面：保持现有操作系统中的分配策略，保证与</a:t>
            </a:r>
            <a:r>
              <a:rPr lang="en-US" altLang="zh-CN" dirty="0"/>
              <a:t>CPU</a:t>
            </a:r>
            <a:r>
              <a:rPr lang="zh-CN" altLang="en-US" dirty="0"/>
              <a:t>侧兼容</a:t>
            </a:r>
            <a:endParaRPr lang="en-US" altLang="zh-CN" dirty="0"/>
          </a:p>
          <a:p>
            <a:r>
              <a:rPr lang="en-US" altLang="zh-CN" dirty="0"/>
              <a:t>PIM</a:t>
            </a:r>
            <a:r>
              <a:rPr lang="zh-CN" altLang="en-US" dirty="0"/>
              <a:t>页面：保证同一个</a:t>
            </a:r>
            <a:r>
              <a:rPr lang="en-US" altLang="zh-CN" dirty="0"/>
              <a:t>PIM</a:t>
            </a:r>
            <a:r>
              <a:rPr lang="zh-CN" altLang="en-US" dirty="0"/>
              <a:t>对更长的页面连续</a:t>
            </a:r>
            <a:endParaRPr lang="en-US" altLang="zh-CN" dirty="0"/>
          </a:p>
          <a:p>
            <a:pPr lvl="1"/>
            <a:r>
              <a:rPr lang="zh-CN" altLang="en-US" dirty="0"/>
              <a:t>利用透明</a:t>
            </a:r>
            <a:r>
              <a:rPr lang="en-US" altLang="zh-CN" dirty="0"/>
              <a:t>huge page</a:t>
            </a:r>
            <a:r>
              <a:rPr lang="zh-CN" altLang="en-US" dirty="0"/>
              <a:t>分配一个大页（</a:t>
            </a:r>
            <a:r>
              <a:rPr lang="en-US" altLang="zh-CN" dirty="0"/>
              <a:t>Chunk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内部物理地址按非交织排布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6B79F2-3EBE-4B2D-B068-050516A9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UM-PIM</a:t>
            </a:r>
            <a:r>
              <a:rPr lang="zh-CN" altLang="en-US" dirty="0"/>
              <a:t>中的内存页面分配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7E50E2-5931-40AD-8598-061343A22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8027" y="3525522"/>
          <a:ext cx="8419605" cy="308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353052" imgH="2689757" progId="Visio.Drawing.15">
                  <p:embed/>
                </p:oleObj>
              </mc:Choice>
              <mc:Fallback>
                <p:oleObj name="Visio" r:id="rId3" imgW="7353052" imgH="2689757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B7E50E2-5931-40AD-8598-061343A22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8027" y="3525522"/>
                        <a:ext cx="8419605" cy="308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AAB2B8F-84FF-43D6-B297-20A0BA868406}"/>
              </a:ext>
            </a:extLst>
          </p:cNvPr>
          <p:cNvSpPr/>
          <p:nvPr/>
        </p:nvSpPr>
        <p:spPr>
          <a:xfrm>
            <a:off x="3926330" y="4124960"/>
            <a:ext cx="3278380" cy="921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A8ADB-24AD-4090-A14E-5425902F5F8B}"/>
              </a:ext>
            </a:extLst>
          </p:cNvPr>
          <p:cNvSpPr txBox="1"/>
          <p:nvPr/>
        </p:nvSpPr>
        <p:spPr>
          <a:xfrm>
            <a:off x="7457440" y="3429000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256M Chunk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E3423-98BD-4056-8810-3C6E834CCB4D}"/>
              </a:ext>
            </a:extLst>
          </p:cNvPr>
          <p:cNvCxnSpPr>
            <a:cxnSpLocks/>
          </p:cNvCxnSpPr>
          <p:nvPr/>
        </p:nvCxnSpPr>
        <p:spPr>
          <a:xfrm flipV="1">
            <a:off x="7288534" y="3798332"/>
            <a:ext cx="830576" cy="32662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7E885E6-C6F8-41B3-813D-2FEAFFBE39EA}"/>
              </a:ext>
            </a:extLst>
          </p:cNvPr>
          <p:cNvSpPr txBox="1"/>
          <p:nvPr/>
        </p:nvSpPr>
        <p:spPr>
          <a:xfrm>
            <a:off x="8794746" y="3009314"/>
            <a:ext cx="1873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对应的地址映射：非交织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2B28E-03E9-41B1-8786-1056FD87A736}"/>
              </a:ext>
            </a:extLst>
          </p:cNvPr>
          <p:cNvSpPr/>
          <p:nvPr/>
        </p:nvSpPr>
        <p:spPr>
          <a:xfrm>
            <a:off x="8173630" y="4542399"/>
            <a:ext cx="2240280" cy="436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5CB457-FB33-45AF-A834-B14D76909E4B}"/>
              </a:ext>
            </a:extLst>
          </p:cNvPr>
          <p:cNvCxnSpPr>
            <a:cxnSpLocks/>
          </p:cNvCxnSpPr>
          <p:nvPr/>
        </p:nvCxnSpPr>
        <p:spPr>
          <a:xfrm flipV="1">
            <a:off x="9628785" y="3429001"/>
            <a:ext cx="0" cy="10216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文本框 6">
            <a:extLst>
              <a:ext uri="{FF2B5EF4-FFF2-40B4-BE49-F238E27FC236}">
                <a16:creationId xmlns:a16="http://schemas.microsoft.com/office/drawing/2014/main" id="{47EBEBDD-5EFF-03E4-6122-6D33A435E65D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2B1A95E-32C7-CD1A-417D-7000B3B74236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FC2CC78-E845-311D-8A96-783F3019EC2F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2999303D-D126-414E-38FD-45E9D3FF8506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6C15E831-3A2F-6D03-E767-95CDF80BD370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373681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72A768-F378-4440-A599-CFD21780AB0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CPU</a:t>
            </a:r>
            <a:r>
              <a:rPr lang="zh-CN" altLang="en-US" dirty="0"/>
              <a:t>页面：保持现有操作系统中的分配策略，保证与</a:t>
            </a:r>
            <a:r>
              <a:rPr lang="en-US" altLang="zh-CN" dirty="0"/>
              <a:t>CPU</a:t>
            </a:r>
            <a:r>
              <a:rPr lang="zh-CN" altLang="en-US" dirty="0"/>
              <a:t>侧兼容</a:t>
            </a:r>
            <a:endParaRPr lang="en-US" altLang="zh-CN" dirty="0"/>
          </a:p>
          <a:p>
            <a:r>
              <a:rPr lang="en-US" altLang="zh-CN" dirty="0"/>
              <a:t>PIM</a:t>
            </a:r>
            <a:r>
              <a:rPr lang="zh-CN" altLang="en-US" dirty="0"/>
              <a:t>页面：保证同一个</a:t>
            </a:r>
            <a:r>
              <a:rPr lang="en-US" altLang="zh-CN" dirty="0"/>
              <a:t>PIM</a:t>
            </a:r>
            <a:r>
              <a:rPr lang="zh-CN" altLang="en-US" dirty="0"/>
              <a:t>对更长的页面连续</a:t>
            </a:r>
            <a:endParaRPr lang="en-US" altLang="zh-CN" dirty="0"/>
          </a:p>
          <a:p>
            <a:pPr lvl="1"/>
            <a:r>
              <a:rPr lang="zh-CN" altLang="en-US" dirty="0"/>
              <a:t>利用透明</a:t>
            </a:r>
            <a:r>
              <a:rPr lang="en-US" altLang="zh-CN" dirty="0"/>
              <a:t>huge page</a:t>
            </a:r>
            <a:r>
              <a:rPr lang="zh-CN" altLang="en-US" dirty="0"/>
              <a:t>分配一个大页（</a:t>
            </a:r>
            <a:r>
              <a:rPr lang="en-US" altLang="zh-CN" dirty="0"/>
              <a:t>Chunk</a:t>
            </a:r>
            <a:r>
              <a:rPr lang="zh-CN" altLang="en-US" dirty="0"/>
              <a:t>）</a:t>
            </a:r>
            <a:endParaRPr lang="en-US" altLang="zh-CN" dirty="0"/>
          </a:p>
          <a:p>
            <a:pPr lvl="1"/>
            <a:r>
              <a:rPr lang="zh-CN" altLang="en-US" dirty="0"/>
              <a:t>内部物理地址按非交织排布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6B79F2-3EBE-4B2D-B068-050516A9D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UM-PIM</a:t>
            </a:r>
            <a:r>
              <a:rPr lang="zh-CN" altLang="en-US" dirty="0"/>
              <a:t>中的内存页面分配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6B7E50E2-5931-40AD-8598-061343A2236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8027" y="3525522"/>
          <a:ext cx="8419605" cy="30816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7353052" imgH="2689757" progId="Visio.Drawing.15">
                  <p:embed/>
                </p:oleObj>
              </mc:Choice>
              <mc:Fallback>
                <p:oleObj name="Visio" r:id="rId3" imgW="7353052" imgH="2689757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6B7E50E2-5931-40AD-8598-061343A223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8027" y="3525522"/>
                        <a:ext cx="8419605" cy="30816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AAB2B8F-84FF-43D6-B297-20A0BA868406}"/>
              </a:ext>
            </a:extLst>
          </p:cNvPr>
          <p:cNvSpPr/>
          <p:nvPr/>
        </p:nvSpPr>
        <p:spPr>
          <a:xfrm>
            <a:off x="3926330" y="4124960"/>
            <a:ext cx="3278380" cy="9210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FA8ADB-24AD-4090-A14E-5425902F5F8B}"/>
              </a:ext>
            </a:extLst>
          </p:cNvPr>
          <p:cNvSpPr txBox="1"/>
          <p:nvPr/>
        </p:nvSpPr>
        <p:spPr>
          <a:xfrm>
            <a:off x="5401866" y="3429000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256M Chunk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E3423-98BD-4056-8810-3C6E834CCB4D}"/>
              </a:ext>
            </a:extLst>
          </p:cNvPr>
          <p:cNvCxnSpPr>
            <a:cxnSpLocks/>
          </p:cNvCxnSpPr>
          <p:nvPr/>
        </p:nvCxnSpPr>
        <p:spPr>
          <a:xfrm flipV="1">
            <a:off x="5901690" y="3743863"/>
            <a:ext cx="411480" cy="3306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53A6315-028B-4B74-B1C5-66A8293F03AB}"/>
              </a:ext>
            </a:extLst>
          </p:cNvPr>
          <p:cNvCxnSpPr>
            <a:cxnSpLocks/>
          </p:cNvCxnSpPr>
          <p:nvPr/>
        </p:nvCxnSpPr>
        <p:spPr>
          <a:xfrm flipH="1">
            <a:off x="6736080" y="4869180"/>
            <a:ext cx="1002586" cy="1435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45BDBA75-C180-46CF-9B2E-F721C32CCB3E}"/>
              </a:ext>
            </a:extLst>
          </p:cNvPr>
          <p:cNvSpPr txBox="1"/>
          <p:nvPr/>
        </p:nvSpPr>
        <p:spPr>
          <a:xfrm>
            <a:off x="4922521" y="6178531"/>
            <a:ext cx="7059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由于</a:t>
            </a:r>
            <a:r>
              <a:rPr lang="en-US" altLang="zh-CN" b="1" dirty="0">
                <a:solidFill>
                  <a:srgbClr val="FF0000"/>
                </a:solidFill>
              </a:rPr>
              <a:t>row</a:t>
            </a:r>
            <a:r>
              <a:rPr lang="zh-CN" altLang="en-US" b="1" dirty="0">
                <a:solidFill>
                  <a:srgbClr val="FF0000"/>
                </a:solidFill>
              </a:rPr>
              <a:t>被映射到高位，因此</a:t>
            </a:r>
            <a:r>
              <a:rPr lang="en-US" altLang="zh-CN" b="1" dirty="0">
                <a:solidFill>
                  <a:srgbClr val="FF0000"/>
                </a:solidFill>
              </a:rPr>
              <a:t>chunk</a:t>
            </a:r>
            <a:r>
              <a:rPr lang="zh-CN" altLang="en-US" b="1" dirty="0">
                <a:solidFill>
                  <a:srgbClr val="FF0000"/>
                </a:solidFill>
              </a:rPr>
              <a:t>被均匀分给每个</a:t>
            </a:r>
            <a:r>
              <a:rPr lang="en-US" altLang="zh-CN" b="1" dirty="0">
                <a:solidFill>
                  <a:srgbClr val="FF0000"/>
                </a:solidFill>
              </a:rPr>
              <a:t>PIM</a:t>
            </a:r>
          </a:p>
          <a:p>
            <a:r>
              <a:rPr lang="zh-CN" altLang="en-US" b="1" dirty="0">
                <a:solidFill>
                  <a:srgbClr val="FF0000"/>
                </a:solidFill>
              </a:rPr>
              <a:t>每个</a:t>
            </a:r>
            <a:r>
              <a:rPr lang="en-US" altLang="zh-CN" b="1" dirty="0">
                <a:solidFill>
                  <a:srgbClr val="FF0000"/>
                </a:solidFill>
              </a:rPr>
              <a:t>PIM</a:t>
            </a:r>
            <a:r>
              <a:rPr lang="zh-CN" altLang="en-US" b="1" dirty="0">
                <a:solidFill>
                  <a:srgbClr val="FF0000"/>
                </a:solidFill>
              </a:rPr>
              <a:t>上被分配了</a:t>
            </a:r>
            <a:r>
              <a:rPr lang="en-US" altLang="zh-CN" b="1" dirty="0">
                <a:solidFill>
                  <a:srgbClr val="FF0000"/>
                </a:solidFill>
              </a:rPr>
              <a:t>128kB</a:t>
            </a:r>
            <a:r>
              <a:rPr lang="zh-CN" altLang="en-US" b="1" dirty="0">
                <a:solidFill>
                  <a:srgbClr val="FF0000"/>
                </a:solidFill>
              </a:rPr>
              <a:t>的</a:t>
            </a:r>
            <a:r>
              <a:rPr lang="en-US" altLang="zh-CN" b="1" dirty="0">
                <a:solidFill>
                  <a:srgbClr val="FF0000"/>
                </a:solidFill>
              </a:rPr>
              <a:t>PIM Page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7C4227-B10D-49DB-8CE2-D440FE49C392}"/>
              </a:ext>
            </a:extLst>
          </p:cNvPr>
          <p:cNvSpPr/>
          <p:nvPr/>
        </p:nvSpPr>
        <p:spPr>
          <a:xfrm>
            <a:off x="7639674" y="4528115"/>
            <a:ext cx="533956" cy="436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2DF76A99-B16C-01EC-85A9-4AFEE510F1ED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45C9158-945E-428D-B3B2-3B3960667BA9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A3B8676-D564-6EFC-C235-A5FD5475B1BD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7552777-21F4-DBFC-05C8-53D1D2C163C5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67740C8-E59D-C630-DE32-A3708424D30D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3652004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85B12E1-C11E-3086-52FA-D57563E8D3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E022CB-E3C3-3F63-6F11-43EE425C0B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EF3D61-A08A-68C5-5852-07FF4F75F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617A8D9-D0AC-35C8-0EEC-AAB89BD18093}"/>
              </a:ext>
            </a:extLst>
          </p:cNvPr>
          <p:cNvSpPr txBox="1">
            <a:spLocks/>
          </p:cNvSpPr>
          <p:nvPr/>
        </p:nvSpPr>
        <p:spPr>
          <a:xfrm>
            <a:off x="1614000" y="968251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Memory Wall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</a:p>
          <a:p>
            <a:pPr lvl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与现有系统的不兼容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现有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系统采取的措施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UM-PIM</a:t>
            </a:r>
          </a:p>
          <a:p>
            <a:pPr lvl="1"/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内存管理</a:t>
            </a:r>
            <a:endParaRPr lang="en-US" altLang="zh-CN" sz="22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地址映射与数据重排的硬件支持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优化</a:t>
            </a:r>
            <a:r>
              <a:rPr lang="en-US" altLang="zh-CN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en-US" altLang="zh-CN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 page </a:t>
            </a:r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访问的带宽</a:t>
            </a:r>
            <a:endParaRPr lang="en-US" altLang="zh-CN" sz="22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endParaRPr lang="en-US" altLang="zh-CN" sz="22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47511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1CC226-CDF2-428E-8314-6815FFD19E4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在</a:t>
            </a:r>
            <a:r>
              <a:rPr lang="en-US" altLang="zh-CN" dirty="0"/>
              <a:t>DRAM interface</a:t>
            </a:r>
            <a:r>
              <a:rPr lang="zh-CN" altLang="en-US" dirty="0"/>
              <a:t> 与</a:t>
            </a:r>
            <a:r>
              <a:rPr lang="en-US" altLang="zh-CN" dirty="0"/>
              <a:t>Memory bus</a:t>
            </a:r>
            <a:r>
              <a:rPr lang="zh-CN" altLang="en-US" dirty="0"/>
              <a:t>间、</a:t>
            </a:r>
            <a:r>
              <a:rPr lang="en-US" altLang="zh-CN" dirty="0"/>
              <a:t>DRAM</a:t>
            </a:r>
            <a:r>
              <a:rPr lang="zh-CN" altLang="en-US" dirty="0"/>
              <a:t>侧插入</a:t>
            </a:r>
            <a:r>
              <a:rPr lang="en-US" altLang="zh-CN" dirty="0"/>
              <a:t>UM-PIM interface</a:t>
            </a:r>
            <a:r>
              <a:rPr lang="zh-CN" altLang="en-US" dirty="0"/>
              <a:t>硬件， 包含：</a:t>
            </a:r>
            <a:endParaRPr lang="en-US" altLang="zh-CN" dirty="0"/>
          </a:p>
          <a:p>
            <a:pPr lvl="1"/>
            <a:r>
              <a:rPr lang="en-US" altLang="zh-CN" dirty="0"/>
              <a:t>CG</a:t>
            </a:r>
            <a:r>
              <a:rPr lang="zh-CN" altLang="en-US" dirty="0"/>
              <a:t>、</a:t>
            </a:r>
            <a:r>
              <a:rPr lang="en-US" altLang="zh-CN" dirty="0"/>
              <a:t>ATM</a:t>
            </a:r>
            <a:r>
              <a:rPr lang="zh-CN" altLang="en-US" dirty="0"/>
              <a:t>、</a:t>
            </a:r>
            <a:r>
              <a:rPr lang="en-US" altLang="zh-CN" dirty="0"/>
              <a:t>RCL</a:t>
            </a:r>
            <a:r>
              <a:rPr lang="zh-CN" altLang="en-US" dirty="0"/>
              <a:t>，在</a:t>
            </a:r>
            <a:r>
              <a:rPr lang="en-US" altLang="zh-CN" dirty="0"/>
              <a:t>RCD</a:t>
            </a:r>
            <a:r>
              <a:rPr lang="zh-CN" altLang="en-US" dirty="0"/>
              <a:t>中</a:t>
            </a:r>
            <a:endParaRPr lang="en-US" altLang="zh-CN" dirty="0"/>
          </a:p>
          <a:p>
            <a:pPr lvl="1"/>
            <a:r>
              <a:rPr lang="en-US" altLang="zh-CN" dirty="0"/>
              <a:t>RC</a:t>
            </a:r>
            <a:r>
              <a:rPr lang="zh-CN" altLang="en-US" dirty="0"/>
              <a:t>，在</a:t>
            </a:r>
            <a:r>
              <a:rPr lang="en-US" altLang="zh-CN" dirty="0"/>
              <a:t>DIMM buffer</a:t>
            </a:r>
            <a:r>
              <a:rPr lang="zh-CN" altLang="en-US" dirty="0"/>
              <a:t>中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FF7AD61-9218-408E-87C8-E83E4CE8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地址映射</a:t>
            </a:r>
            <a:r>
              <a:rPr lang="zh-CN" altLang="zh-CN" dirty="0"/>
              <a:t>④</a:t>
            </a:r>
            <a:r>
              <a:rPr lang="zh-CN" altLang="zh-CN" dirty="0">
                <a:solidFill>
                  <a:srgbClr val="000000"/>
                </a:solidFill>
                <a:latin typeface="等线 Light" panose="02010600030101010101" pitchFamily="2" charset="-122"/>
                <a:ea typeface="等线" panose="02010600030101010101" pitchFamily="2" charset="-122"/>
                <a:cs typeface="+mn-cs"/>
              </a:rPr>
              <a:t> </a:t>
            </a:r>
            <a:r>
              <a:rPr lang="zh-CN" altLang="en-US" dirty="0"/>
              <a:t>、数据重排⑤的硬件支持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A03C3BE-FEDF-40CA-B65F-9A1E077D06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96416" y="3090442"/>
          <a:ext cx="4936861" cy="3767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846320" imgH="3695645" progId="Visio.Drawing.15">
                  <p:embed/>
                </p:oleObj>
              </mc:Choice>
              <mc:Fallback>
                <p:oleObj name="Visio" r:id="rId3" imgW="4846320" imgH="3695645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A03C3BE-FEDF-40CA-B65F-9A1E077D06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6416" y="3090442"/>
                        <a:ext cx="4936861" cy="3767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F363A24-1964-4C8A-8DC2-92C87617189B}"/>
              </a:ext>
            </a:extLst>
          </p:cNvPr>
          <p:cNvSpPr txBox="1"/>
          <p:nvPr/>
        </p:nvSpPr>
        <p:spPr>
          <a:xfrm>
            <a:off x="2018026" y="4062715"/>
            <a:ext cx="3435302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地址映射：</a:t>
            </a:r>
            <a:r>
              <a:rPr lang="zh-CN" altLang="zh-CN" dirty="0">
                <a:solidFill>
                  <a:srgbClr val="000000"/>
                </a:solidFill>
                <a:latin typeface="等线 Light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zh-CN" dirty="0">
                <a:solidFill>
                  <a:srgbClr val="FF0000"/>
                </a:solidFill>
                <a:latin typeface="等线 Light" panose="02010600030101010101" pitchFamily="2" charset="-122"/>
                <a:ea typeface="等线" panose="02010600030101010101" pitchFamily="2" charset="-122"/>
              </a:rPr>
              <a:t>④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    CPU</a:t>
            </a:r>
            <a:r>
              <a:rPr lang="zh-CN" altLang="en-US" dirty="0"/>
              <a:t>侧（</a:t>
            </a:r>
            <a:r>
              <a:rPr lang="en-US" altLang="zh-CN" dirty="0"/>
              <a:t>bank</a:t>
            </a:r>
            <a:r>
              <a:rPr lang="zh-CN" altLang="en-US" dirty="0"/>
              <a:t>以上层级）：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zh-CN" altLang="en-US" dirty="0"/>
              <a:t>在</a:t>
            </a:r>
            <a:r>
              <a:rPr lang="en-US" altLang="zh-CN" dirty="0" err="1"/>
              <a:t>MCtrl</a:t>
            </a:r>
            <a:r>
              <a:rPr lang="zh-CN" altLang="en-US" dirty="0"/>
              <a:t>中增加映射表</a:t>
            </a:r>
            <a:endParaRPr lang="en-US" altLang="zh-CN" dirty="0"/>
          </a:p>
          <a:p>
            <a:r>
              <a:rPr lang="en-US" altLang="zh-CN" dirty="0"/>
              <a:t>    DRAM</a:t>
            </a:r>
            <a:r>
              <a:rPr lang="zh-CN" altLang="en-US" dirty="0"/>
              <a:t>侧（</a:t>
            </a:r>
            <a:r>
              <a:rPr lang="en-US" altLang="zh-CN" dirty="0"/>
              <a:t> bank</a:t>
            </a:r>
            <a:r>
              <a:rPr lang="zh-CN" altLang="en-US" dirty="0"/>
              <a:t>以下层级）：</a:t>
            </a:r>
            <a:endParaRPr lang="en-US" altLang="zh-CN" dirty="0"/>
          </a:p>
          <a:p>
            <a:r>
              <a:rPr lang="en-US" altLang="zh-CN" dirty="0"/>
              <a:t>        </a:t>
            </a:r>
            <a:r>
              <a:rPr lang="zh-CN" altLang="en-US" dirty="0"/>
              <a:t>硬件</a:t>
            </a:r>
            <a:r>
              <a:rPr lang="en-US" altLang="zh-CN" dirty="0"/>
              <a:t>ATM</a:t>
            </a:r>
            <a:r>
              <a:rPr lang="zh-CN" altLang="en-US" dirty="0"/>
              <a:t>、</a:t>
            </a:r>
            <a:r>
              <a:rPr lang="en-US" altLang="zh-CN" dirty="0"/>
              <a:t>RCL</a:t>
            </a:r>
          </a:p>
          <a:p>
            <a:r>
              <a:rPr lang="zh-CN" altLang="en-US" dirty="0"/>
              <a:t>数据重排： </a:t>
            </a:r>
            <a:r>
              <a:rPr lang="zh-CN" altLang="en-US" dirty="0">
                <a:solidFill>
                  <a:srgbClr val="FF0000"/>
                </a:solidFill>
              </a:rPr>
              <a:t>⑤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    </a:t>
            </a:r>
            <a:r>
              <a:rPr lang="zh-CN" altLang="en-US" dirty="0"/>
              <a:t>硬件</a:t>
            </a:r>
            <a:r>
              <a:rPr lang="en-US" altLang="zh-CN" dirty="0"/>
              <a:t>CG</a:t>
            </a:r>
            <a:r>
              <a:rPr lang="zh-CN" altLang="en-US" dirty="0"/>
              <a:t>、</a:t>
            </a:r>
            <a:r>
              <a:rPr lang="en-US" altLang="zh-CN" dirty="0"/>
              <a:t>RC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A30B98-10C0-4734-BAE0-B7F12CD63040}"/>
              </a:ext>
            </a:extLst>
          </p:cNvPr>
          <p:cNvSpPr txBox="1"/>
          <p:nvPr/>
        </p:nvSpPr>
        <p:spPr>
          <a:xfrm>
            <a:off x="6204108" y="6154545"/>
            <a:ext cx="509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等线 Light" panose="02010600030101010101" pitchFamily="2" charset="-122"/>
                <a:ea typeface="等线" panose="02010600030101010101" pitchFamily="2" charset="-122"/>
              </a:rPr>
              <a:t>④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7AC26A-15BA-4EC8-BF9D-BF62388ABEEA}"/>
              </a:ext>
            </a:extLst>
          </p:cNvPr>
          <p:cNvSpPr txBox="1"/>
          <p:nvPr/>
        </p:nvSpPr>
        <p:spPr>
          <a:xfrm>
            <a:off x="8668657" y="5078686"/>
            <a:ext cx="509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等线 Light" panose="02010600030101010101" pitchFamily="2" charset="-122"/>
                <a:ea typeface="等线" panose="02010600030101010101" pitchFamily="2" charset="-122"/>
              </a:rPr>
              <a:t>④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3A5955-8D15-443E-8481-EB3841F80003}"/>
              </a:ext>
            </a:extLst>
          </p:cNvPr>
          <p:cNvSpPr txBox="1"/>
          <p:nvPr/>
        </p:nvSpPr>
        <p:spPr>
          <a:xfrm>
            <a:off x="8668657" y="5750598"/>
            <a:ext cx="509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zh-CN" b="1" dirty="0">
                <a:solidFill>
                  <a:srgbClr val="FF0000"/>
                </a:solidFill>
                <a:latin typeface="等线 Light" panose="02010600030101010101" pitchFamily="2" charset="-122"/>
                <a:ea typeface="等线" panose="02010600030101010101" pitchFamily="2" charset="-122"/>
              </a:rPr>
              <a:t>④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B4D2E1-D44A-4ECC-8413-6654536180FF}"/>
              </a:ext>
            </a:extLst>
          </p:cNvPr>
          <p:cNvSpPr txBox="1"/>
          <p:nvPr/>
        </p:nvSpPr>
        <p:spPr>
          <a:xfrm>
            <a:off x="8701013" y="4649958"/>
            <a:ext cx="509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⑤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97907-DCA2-4A60-9D6E-50411212C2D0}"/>
              </a:ext>
            </a:extLst>
          </p:cNvPr>
          <p:cNvSpPr txBox="1"/>
          <p:nvPr/>
        </p:nvSpPr>
        <p:spPr>
          <a:xfrm>
            <a:off x="8701013" y="4314002"/>
            <a:ext cx="509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⑤</a:t>
            </a:r>
            <a:endParaRPr lang="en-US" altLang="zh-CN" b="1" dirty="0">
              <a:solidFill>
                <a:srgbClr val="FF0000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2DD8CD2F-84F4-C315-33D7-FEFBA11EBB1A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FBF3867-0A72-2439-AED1-FD2D1090126C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AFDA17D7-C564-363E-74A6-3028820ABC7D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851CDB3-5AD0-84B1-4764-DCC5923A15EA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9DD1EFF-193D-093D-8DEF-D1ACF84FD6AE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2545677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DAFEE776-37C4-4CAA-A421-B9AD49E0217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7662" y="3202820"/>
          <a:ext cx="3890338" cy="296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846320" imgH="3695645" progId="Visio.Drawing.15">
                  <p:embed/>
                </p:oleObj>
              </mc:Choice>
              <mc:Fallback>
                <p:oleObj name="Visio" r:id="rId3" imgW="4846320" imgH="3695645" progId="Visio.Drawing.15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DAFEE776-37C4-4CAA-A421-B9AD49E021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7662" y="3202820"/>
                        <a:ext cx="3890338" cy="296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429259-0C32-4A45-8CC8-1440E35E01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Memory Controller</a:t>
            </a:r>
            <a:r>
              <a:rPr lang="zh-CN" altLang="en-US" dirty="0"/>
              <a:t>中增加一个不同排布的地址别名</a:t>
            </a:r>
            <a:r>
              <a:rPr lang="en-US" altLang="zh-CN" dirty="0"/>
              <a:t>TAD1 </a:t>
            </a:r>
            <a:r>
              <a:rPr lang="zh-CN" altLang="en-US" dirty="0"/>
              <a:t>，两种排布映射到同一物理内存空间中，并以</a:t>
            </a:r>
            <a:r>
              <a:rPr lang="zh-CN" altLang="en-US" b="1" dirty="0"/>
              <a:t>最高位地址区分两种排布</a:t>
            </a:r>
            <a:endParaRPr lang="en-US" altLang="zh-CN" b="1" dirty="0"/>
          </a:p>
          <a:p>
            <a:pPr lvl="1"/>
            <a:r>
              <a:rPr lang="zh-CN" altLang="en-US" dirty="0"/>
              <a:t>两种排布只区分</a:t>
            </a:r>
            <a:r>
              <a:rPr lang="en-US" altLang="zh-CN" b="1" dirty="0"/>
              <a:t>bank</a:t>
            </a:r>
            <a:r>
              <a:rPr lang="zh-CN" altLang="en-US" b="1" dirty="0"/>
              <a:t>以上层级</a:t>
            </a:r>
            <a:r>
              <a:rPr lang="zh-CN" altLang="en-US" dirty="0"/>
              <a:t>的映射</a:t>
            </a:r>
            <a:endParaRPr lang="en-US" altLang="zh-CN" dirty="0"/>
          </a:p>
          <a:p>
            <a:pPr lvl="1"/>
            <a:r>
              <a:rPr lang="en-US" altLang="zh-CN" dirty="0"/>
              <a:t>Ro\Co\De</a:t>
            </a:r>
            <a:r>
              <a:rPr lang="zh-CN" altLang="en-US" dirty="0"/>
              <a:t>的地址在</a:t>
            </a:r>
            <a:r>
              <a:rPr lang="en-US" altLang="zh-CN" dirty="0"/>
              <a:t>UM-PIM Interface</a:t>
            </a:r>
            <a:r>
              <a:rPr lang="zh-CN" altLang="en-US" dirty="0"/>
              <a:t>上进一步处理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ABE59B-E133-44CA-BA5B-EAC45DB5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地址映射</a:t>
            </a:r>
            <a:r>
              <a:rPr lang="zh-CN" altLang="zh-CN" dirty="0"/>
              <a:t>④</a:t>
            </a:r>
            <a:r>
              <a:rPr lang="en-US" altLang="zh-CN" dirty="0"/>
              <a:t>——CPU</a:t>
            </a:r>
            <a:r>
              <a:rPr lang="zh-CN" altLang="en-US" dirty="0"/>
              <a:t>侧，</a:t>
            </a:r>
            <a:r>
              <a:rPr lang="en-US" altLang="zh-CN" dirty="0"/>
              <a:t>bank</a:t>
            </a:r>
            <a:r>
              <a:rPr lang="zh-CN" altLang="en-US" dirty="0"/>
              <a:t>以上层级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5F180A6-C3EC-48ED-8ADE-6536112C15E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7152" y="3629412"/>
          <a:ext cx="4976813" cy="27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242276" imgH="2941336" progId="Visio.Drawing.15">
                  <p:embed/>
                </p:oleObj>
              </mc:Choice>
              <mc:Fallback>
                <p:oleObj name="Visio" r:id="rId5" imgW="5242276" imgH="2941336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5F180A6-C3EC-48ED-8ADE-6536112C15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7152" y="3629412"/>
                        <a:ext cx="4976813" cy="279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28742A4-8DD3-4263-9486-56158BCE50BB}"/>
              </a:ext>
            </a:extLst>
          </p:cNvPr>
          <p:cNvSpPr/>
          <p:nvPr/>
        </p:nvSpPr>
        <p:spPr>
          <a:xfrm>
            <a:off x="6877051" y="5026544"/>
            <a:ext cx="908854" cy="8558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1E11A88-A8E5-4456-9710-4367FC1F190F}"/>
              </a:ext>
            </a:extLst>
          </p:cNvPr>
          <p:cNvCxnSpPr/>
          <p:nvPr/>
        </p:nvCxnSpPr>
        <p:spPr>
          <a:xfrm>
            <a:off x="3261360" y="5618480"/>
            <a:ext cx="640080" cy="43688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7827B4-1EAD-458E-BFDA-FB9CDB5A41F5}"/>
              </a:ext>
            </a:extLst>
          </p:cNvPr>
          <p:cNvCxnSpPr/>
          <p:nvPr/>
        </p:nvCxnSpPr>
        <p:spPr>
          <a:xfrm flipH="1">
            <a:off x="4480560" y="5679440"/>
            <a:ext cx="670560" cy="4064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76800EB-52DD-43C1-9802-3FBCEB57C63A}"/>
              </a:ext>
            </a:extLst>
          </p:cNvPr>
          <p:cNvSpPr txBox="1"/>
          <p:nvPr/>
        </p:nvSpPr>
        <p:spPr>
          <a:xfrm>
            <a:off x="3098800" y="6055360"/>
            <a:ext cx="2045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</a:rPr>
              <a:t>不同的地址映射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FE5966F-3F2E-847A-4471-C767E135FA3F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F56CC3E-128B-9A97-FF44-8923E83C08E3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17AF65F-B537-4335-E656-0CAA722E11B7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335AD029-2042-3D80-3EE2-49E227BCE5F2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99C1730-4B81-6EA1-9B18-66D9D94B4316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95795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429259-0C32-4A45-8CC8-1440E35E01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18027" y="1685678"/>
            <a:ext cx="8372163" cy="4921498"/>
          </a:xfrm>
        </p:spPr>
        <p:txBody>
          <a:bodyPr/>
          <a:lstStyle/>
          <a:p>
            <a:r>
              <a:rPr lang="en-US" altLang="zh-CN" dirty="0"/>
              <a:t>Memory Controller</a:t>
            </a:r>
            <a:r>
              <a:rPr lang="zh-CN" altLang="en-US" dirty="0"/>
              <a:t>中增加一个不同排布的地址别名</a:t>
            </a:r>
            <a:r>
              <a:rPr lang="en-US" altLang="zh-CN" dirty="0"/>
              <a:t>TAD1</a:t>
            </a:r>
          </a:p>
          <a:p>
            <a:pPr lvl="1"/>
            <a:r>
              <a:rPr lang="en-US" altLang="zh-CN" dirty="0"/>
              <a:t>bit37=0</a:t>
            </a:r>
            <a:r>
              <a:rPr lang="zh-CN" altLang="en-US" dirty="0"/>
              <a:t>：为</a:t>
            </a:r>
            <a:r>
              <a:rPr lang="en-US" altLang="zh-CN" b="1" dirty="0"/>
              <a:t>CPU</a:t>
            </a:r>
            <a:r>
              <a:rPr lang="zh-CN" altLang="en-US" b="1" dirty="0"/>
              <a:t>页面</a:t>
            </a:r>
            <a:r>
              <a:rPr lang="zh-CN" altLang="en-US" dirty="0"/>
              <a:t>，映射到原</a:t>
            </a:r>
            <a:r>
              <a:rPr lang="en-US" altLang="zh-CN" b="1" dirty="0"/>
              <a:t>TAD0</a:t>
            </a:r>
            <a:r>
              <a:rPr lang="zh-CN" altLang="en-US" dirty="0"/>
              <a:t>空间中</a:t>
            </a:r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ABE59B-E133-44CA-BA5B-EAC45DB5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地址映射</a:t>
            </a:r>
            <a:r>
              <a:rPr lang="zh-CN" altLang="zh-CN" dirty="0"/>
              <a:t>④</a:t>
            </a:r>
            <a:r>
              <a:rPr lang="en-US" altLang="zh-CN" dirty="0"/>
              <a:t>——CPU</a:t>
            </a:r>
            <a:r>
              <a:rPr lang="zh-CN" altLang="en-US" dirty="0"/>
              <a:t>侧，</a:t>
            </a:r>
            <a:r>
              <a:rPr lang="en-US" altLang="zh-CN" dirty="0"/>
              <a:t>bank</a:t>
            </a:r>
            <a:r>
              <a:rPr lang="zh-CN" altLang="en-US" dirty="0"/>
              <a:t>以上层级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972166BF-D789-40C2-9C8B-766179875EC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7662" y="3202820"/>
          <a:ext cx="3890338" cy="296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846320" imgH="3695645" progId="Visio.Drawing.15">
                  <p:embed/>
                </p:oleObj>
              </mc:Choice>
              <mc:Fallback>
                <p:oleObj name="Visio" r:id="rId3" imgW="4846320" imgH="3695645" progId="Visio.Drawing.15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72166BF-D789-40C2-9C8B-766179875E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77662" y="3202820"/>
                        <a:ext cx="3890338" cy="296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BB04EEF-CE23-4E6C-9D9A-C9B94B9E8A0D}"/>
              </a:ext>
            </a:extLst>
          </p:cNvPr>
          <p:cNvSpPr/>
          <p:nvPr/>
        </p:nvSpPr>
        <p:spPr>
          <a:xfrm>
            <a:off x="6877051" y="5053093"/>
            <a:ext cx="908854" cy="393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C84191EA-7912-470B-A5F5-DF91A45E96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7152" y="3629412"/>
          <a:ext cx="4976813" cy="27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5242276" imgH="2941336" progId="Visio.Drawing.15">
                  <p:embed/>
                </p:oleObj>
              </mc:Choice>
              <mc:Fallback>
                <p:oleObj name="Visio" r:id="rId5" imgW="5242276" imgH="2941336" progId="Visio.Drawing.15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C84191EA-7912-470B-A5F5-DF91A45E96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57152" y="3629412"/>
                        <a:ext cx="4976813" cy="279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58DA389C-E67D-0359-59FC-5C80078FF428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AE41CB4-0291-885C-3254-CE3D21B71D74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7F1E30C-73CF-9D60-2591-6BC1C8DBDD21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37DD7B4-01FF-84CC-056B-DD62DD66B476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8A4D5CD-BDFB-C726-32BA-95D917550EA7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103409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FC1B07-5D06-4541-9223-1F11C9185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000" y="979609"/>
            <a:ext cx="11162884" cy="574183"/>
          </a:xfrm>
        </p:spPr>
        <p:txBody>
          <a:bodyPr/>
          <a:lstStyle/>
          <a:p>
            <a:r>
              <a:rPr lang="zh-CN" altLang="en-US" dirty="0"/>
              <a:t>背景：</a:t>
            </a:r>
            <a:r>
              <a:rPr lang="en-US" altLang="zh-CN" dirty="0"/>
              <a:t>Memory Wall</a:t>
            </a:r>
            <a:endParaRPr lang="zh-CN" altLang="en-US" dirty="0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BD4BB159-02EC-4DB6-A627-44F1C06925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2183" y="1949450"/>
          <a:ext cx="7747635" cy="406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167963" imgH="2186600" progId="Visio.Drawing.15">
                  <p:embed/>
                </p:oleObj>
              </mc:Choice>
              <mc:Fallback>
                <p:oleObj name="Visio" r:id="rId3" imgW="4167963" imgH="2186600" progId="Visio.Drawing.15">
                  <p:embed/>
                  <p:pic>
                    <p:nvPicPr>
                      <p:cNvPr id="6" name="Content Placeholder 3">
                        <a:extLst>
                          <a:ext uri="{FF2B5EF4-FFF2-40B4-BE49-F238E27FC236}">
                            <a16:creationId xmlns:a16="http://schemas.microsoft.com/office/drawing/2014/main" id="{BD4BB159-02EC-4DB6-A627-44F1C069259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2183" y="1949450"/>
                        <a:ext cx="7747635" cy="4064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538CC1C8-A4C0-4B65-819E-93DB7640F4A9}"/>
              </a:ext>
            </a:extLst>
          </p:cNvPr>
          <p:cNvSpPr txBox="1">
            <a:spLocks/>
          </p:cNvSpPr>
          <p:nvPr/>
        </p:nvSpPr>
        <p:spPr>
          <a:xfrm>
            <a:off x="2018027" y="1685678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DRAM</a:t>
            </a:r>
            <a:r>
              <a:rPr lang="zh-CN" altLang="en-US" dirty="0"/>
              <a:t>不同</a:t>
            </a:r>
            <a:r>
              <a:rPr lang="en-US" altLang="zh-CN" dirty="0"/>
              <a:t>rank</a:t>
            </a:r>
            <a:r>
              <a:rPr lang="zh-CN" altLang="en-US" dirty="0"/>
              <a:t>间只能依次访问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1A067D6-B9BF-45AA-FB70-DFA21D2B5BAB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10AD312-9198-3027-162D-77068ABA6DA0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86B641E-E389-9C04-FFE8-EAD6C2852610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FE2CE3F-CAE1-CDF8-D2DD-CA055B12EE24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4727012-C52C-9472-B96A-9F19A5BC08B3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404541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429259-0C32-4A45-8CC8-1440E35E01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Memory Controller</a:t>
            </a:r>
            <a:r>
              <a:rPr lang="zh-CN" altLang="en-US" dirty="0"/>
              <a:t>中增加一个不同排布的地址别名</a:t>
            </a:r>
            <a:r>
              <a:rPr lang="en-US" altLang="zh-CN" dirty="0"/>
              <a:t>TAD1</a:t>
            </a:r>
          </a:p>
          <a:p>
            <a:pPr lvl="1"/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bit37=0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：为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CPU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页面，映射到原</a:t>
            </a:r>
            <a:r>
              <a:rPr lang="en-US" altLang="zh-CN" dirty="0">
                <a:solidFill>
                  <a:schemeClr val="bg1">
                    <a:lumMod val="75000"/>
                  </a:schemeClr>
                </a:solidFill>
              </a:rPr>
              <a:t>TAD0</a:t>
            </a:r>
            <a:r>
              <a:rPr lang="zh-CN" altLang="en-US" dirty="0">
                <a:solidFill>
                  <a:schemeClr val="bg1">
                    <a:lumMod val="75000"/>
                  </a:schemeClr>
                </a:solidFill>
              </a:rPr>
              <a:t>空间中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pPr lvl="1"/>
            <a:r>
              <a:rPr lang="en-US" altLang="zh-CN" dirty="0"/>
              <a:t>bit37=1</a:t>
            </a:r>
            <a:r>
              <a:rPr lang="zh-CN" altLang="en-US" dirty="0"/>
              <a:t>：为</a:t>
            </a:r>
            <a:r>
              <a:rPr lang="en-US" altLang="zh-CN" b="1" dirty="0"/>
              <a:t>PIM</a:t>
            </a:r>
            <a:r>
              <a:rPr lang="zh-CN" altLang="en-US" b="1" dirty="0"/>
              <a:t>页面</a:t>
            </a:r>
            <a:r>
              <a:rPr lang="zh-CN" altLang="en-US" dirty="0"/>
              <a:t>，映射到</a:t>
            </a:r>
            <a:r>
              <a:rPr lang="en-US" altLang="zh-CN" b="1" dirty="0"/>
              <a:t>TAD1</a:t>
            </a:r>
            <a:r>
              <a:rPr lang="zh-CN" altLang="en-US" dirty="0"/>
              <a:t>空间中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ABE59B-E133-44CA-BA5B-EAC45DB5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地址映射</a:t>
            </a:r>
            <a:r>
              <a:rPr lang="zh-CN" altLang="zh-CN" dirty="0"/>
              <a:t>④</a:t>
            </a:r>
            <a:r>
              <a:rPr lang="en-US" altLang="zh-CN" dirty="0"/>
              <a:t>——CPU</a:t>
            </a:r>
            <a:r>
              <a:rPr lang="zh-CN" altLang="en-US" dirty="0"/>
              <a:t>侧，</a:t>
            </a:r>
            <a:r>
              <a:rPr lang="en-US" altLang="zh-CN" dirty="0"/>
              <a:t>bank</a:t>
            </a:r>
            <a:r>
              <a:rPr lang="zh-CN" altLang="en-US" dirty="0"/>
              <a:t>以上层级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94D2B5F7-CD5B-4C5D-90F5-CA93E0E7F1A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7662" y="3202820"/>
          <a:ext cx="3890338" cy="296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846320" imgH="3695645" progId="Visio.Drawing.15">
                  <p:embed/>
                </p:oleObj>
              </mc:Choice>
              <mc:Fallback>
                <p:oleObj name="Visio" r:id="rId2" imgW="4846320" imgH="3695645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94D2B5F7-CD5B-4C5D-90F5-CA93E0E7F1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777662" y="3202820"/>
                        <a:ext cx="3890338" cy="296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93FDFDB-AD91-49B2-8C51-E8700E1A22F3}"/>
              </a:ext>
            </a:extLst>
          </p:cNvPr>
          <p:cNvSpPr/>
          <p:nvPr/>
        </p:nvSpPr>
        <p:spPr>
          <a:xfrm>
            <a:off x="6877050" y="5468300"/>
            <a:ext cx="908854" cy="3935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504B55E3-B22E-44D9-9F45-F86EF04391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57152" y="3629412"/>
          <a:ext cx="4976813" cy="279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5242276" imgH="2941336" progId="Visio.Drawing.15">
                  <p:embed/>
                </p:oleObj>
              </mc:Choice>
              <mc:Fallback>
                <p:oleObj name="Visio" r:id="rId4" imgW="5242276" imgH="2941336" progId="Visio.Drawing.15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504B55E3-B22E-44D9-9F45-F86EF0439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57152" y="3629412"/>
                        <a:ext cx="4976813" cy="2794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3D6F5229-38A0-EE40-F949-AEFE4E6E3EAB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86F930F-897D-EFA2-F045-F14F90F66E48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F66DDBD-D064-137D-C23D-957175A868B1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711FEAD-06F0-D5DD-0B0C-5201E7D221DE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DC625EB-317C-954E-7C81-4E7C2DF939D0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102929016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F429259-0C32-4A45-8CC8-1440E35E018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PIM page </a:t>
            </a:r>
            <a:r>
              <a:rPr lang="zh-CN" altLang="en-US" dirty="0"/>
              <a:t>的</a:t>
            </a:r>
            <a:r>
              <a:rPr lang="en-US" altLang="zh-CN" b="1" dirty="0"/>
              <a:t>Bank</a:t>
            </a:r>
            <a:r>
              <a:rPr lang="zh-CN" altLang="en-US" b="1" dirty="0"/>
              <a:t>以下层级</a:t>
            </a:r>
            <a:r>
              <a:rPr lang="zh-CN" altLang="en-US" dirty="0"/>
              <a:t>映射：</a:t>
            </a:r>
            <a:endParaRPr lang="en-US" altLang="zh-CN" dirty="0"/>
          </a:p>
          <a:p>
            <a:pPr lvl="1"/>
            <a:r>
              <a:rPr lang="en-US" altLang="zh-CN" dirty="0"/>
              <a:t>RCL</a:t>
            </a:r>
            <a:r>
              <a:rPr lang="zh-CN" altLang="en-US" dirty="0"/>
              <a:t>用于判断是否属于</a:t>
            </a:r>
            <a:r>
              <a:rPr lang="en-US" altLang="zh-CN" dirty="0"/>
              <a:t>PIM page</a:t>
            </a:r>
            <a:endParaRPr lang="zh-CN" altLang="en-US" dirty="0"/>
          </a:p>
          <a:p>
            <a:pPr lvl="1"/>
            <a:r>
              <a:rPr lang="zh-CN" altLang="en-US" dirty="0"/>
              <a:t>如果属于</a:t>
            </a:r>
            <a:r>
              <a:rPr lang="en-US" altLang="zh-CN" dirty="0"/>
              <a:t>PIM page</a:t>
            </a:r>
            <a:r>
              <a:rPr lang="zh-CN" altLang="en-US" dirty="0"/>
              <a:t>，</a:t>
            </a:r>
            <a:r>
              <a:rPr lang="en-US" altLang="zh-CN" dirty="0"/>
              <a:t>ATM</a:t>
            </a:r>
            <a:r>
              <a:rPr lang="zh-CN" altLang="en-US" dirty="0"/>
              <a:t>将</a:t>
            </a:r>
            <a:r>
              <a:rPr lang="en-US" altLang="zh-CN" dirty="0"/>
              <a:t>bank</a:t>
            </a:r>
            <a:r>
              <a:rPr lang="zh-CN" altLang="en-US" dirty="0"/>
              <a:t>以下地址（</a:t>
            </a:r>
            <a:r>
              <a:rPr lang="en-US" altLang="zh-CN" dirty="0"/>
              <a:t>Row</a:t>
            </a:r>
            <a:r>
              <a:rPr lang="zh-CN" altLang="en-US" dirty="0"/>
              <a:t>、</a:t>
            </a:r>
            <a:r>
              <a:rPr lang="en-US" altLang="zh-CN" dirty="0"/>
              <a:t>Column</a:t>
            </a:r>
            <a:r>
              <a:rPr lang="zh-CN" altLang="en-US" dirty="0"/>
              <a:t>、</a:t>
            </a:r>
            <a:r>
              <a:rPr lang="en-US" altLang="zh-CN" dirty="0"/>
              <a:t>Device</a:t>
            </a:r>
            <a:r>
              <a:rPr lang="zh-CN" altLang="en-US" dirty="0"/>
              <a:t>）从剩余比特中解析出来</a:t>
            </a:r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ABE59B-E133-44CA-BA5B-EAC45DB58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地址映射</a:t>
            </a:r>
            <a:r>
              <a:rPr lang="zh-CN" altLang="zh-CN" dirty="0"/>
              <a:t>④</a:t>
            </a:r>
            <a:r>
              <a:rPr lang="en-US" altLang="zh-CN" dirty="0"/>
              <a:t>——DRAM</a:t>
            </a:r>
            <a:r>
              <a:rPr lang="zh-CN" altLang="en-US" dirty="0"/>
              <a:t>侧，</a:t>
            </a:r>
            <a:r>
              <a:rPr lang="en-US" altLang="zh-CN" dirty="0"/>
              <a:t>bank</a:t>
            </a:r>
            <a:r>
              <a:rPr lang="zh-CN" altLang="en-US" dirty="0"/>
              <a:t>以下层级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EADB9DE-FC51-4C6D-855A-71890525F3A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6362" y="3068743"/>
          <a:ext cx="5519738" cy="308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487790" imgH="2506830" progId="Visio.Drawing.15">
                  <p:embed/>
                </p:oleObj>
              </mc:Choice>
              <mc:Fallback>
                <p:oleObj name="Visio" r:id="rId3" imgW="4487790" imgH="2506830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EADB9DE-FC51-4C6D-855A-71890525F3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6362" y="3068743"/>
                        <a:ext cx="5519738" cy="308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478349D-AEFD-4EE6-9E34-DF1407A60A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7662" y="3202820"/>
          <a:ext cx="3890338" cy="296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4846320" imgH="3695645" progId="Visio.Drawing.15">
                  <p:embed/>
                </p:oleObj>
              </mc:Choice>
              <mc:Fallback>
                <p:oleObj name="Visio" r:id="rId5" imgW="4846320" imgH="3695645" progId="Visio.Drawing.15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C478349D-AEFD-4EE6-9E34-DF1407A60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7662" y="3202820"/>
                        <a:ext cx="3890338" cy="296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2912F4EE-A715-46D6-9285-FB0CA42504B4}"/>
              </a:ext>
            </a:extLst>
          </p:cNvPr>
          <p:cNvSpPr/>
          <p:nvPr/>
        </p:nvSpPr>
        <p:spPr>
          <a:xfrm>
            <a:off x="8474358" y="4788498"/>
            <a:ext cx="908854" cy="10027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0F0ABD-4CD6-4DF6-B320-5C4C62569DCC}"/>
              </a:ext>
            </a:extLst>
          </p:cNvPr>
          <p:cNvSpPr txBox="1"/>
          <p:nvPr/>
        </p:nvSpPr>
        <p:spPr>
          <a:xfrm>
            <a:off x="5602769" y="5317067"/>
            <a:ext cx="986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（直通）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686A609-1649-B5AA-DD5D-373F9D64479E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603E2D4-E5E0-FB82-9991-6B10F1AB4E1F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941661E-BD51-E68B-63C2-923ADAF97BEE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4572FDB-E521-8C39-A7DA-62129AD7160A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7D2517DD-A6DE-2E01-A35C-821D2DB6CAE4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4769115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AB9A0B-40D5-42BE-8DE3-9C899A9C37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713227" y="1742828"/>
            <a:ext cx="8372163" cy="4921498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RC&amp;CG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用于解决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PIM page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的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en-US" altLang="zh-CN" dirty="0" err="1">
                <a:latin typeface="Arial" panose="020B0604020202020204" pitchFamily="34" charset="0"/>
                <a:ea typeface="黑体" panose="02010609060101010101" pitchFamily="49" charset="-122"/>
              </a:rPr>
              <a:t>cacheline≠burst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的问题，实现数据重排问题</a:t>
            </a: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51339B8-C0F8-46FD-B6E3-9C08CEAB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硬件加速数据重排 </a:t>
            </a:r>
            <a:r>
              <a:rPr lang="en-US" altLang="zh-CN" dirty="0"/>
              <a:t>RC</a:t>
            </a:r>
            <a:r>
              <a:rPr lang="zh-CN" altLang="en-US" dirty="0"/>
              <a:t>（</a:t>
            </a:r>
            <a:r>
              <a:rPr lang="en-US" altLang="zh-CN" dirty="0"/>
              <a:t>re-layout cache</a:t>
            </a:r>
            <a:r>
              <a:rPr lang="zh-CN" altLang="en-US" dirty="0"/>
              <a:t>） ⑤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4AA480F-016C-4B96-8748-582F20C53F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18026" y="4124146"/>
          <a:ext cx="4348204" cy="22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2811674" imgH="1432292" progId="Visio.Drawing.15">
                  <p:embed/>
                </p:oleObj>
              </mc:Choice>
              <mc:Fallback>
                <p:oleObj name="Visio" r:id="rId3" imgW="2811674" imgH="1432292" progId="Visio.Drawing.15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24AA480F-016C-4B96-8748-582F20C53F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8026" y="4124146"/>
                        <a:ext cx="4348204" cy="2214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59B138AD-28C5-408C-9C1F-F967354D2E2A}"/>
              </a:ext>
            </a:extLst>
          </p:cNvPr>
          <p:cNvSpPr/>
          <p:nvPr/>
        </p:nvSpPr>
        <p:spPr>
          <a:xfrm>
            <a:off x="2443948" y="4843189"/>
            <a:ext cx="3246938" cy="3075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AED900-137C-4B0E-9CD9-52DE9F6437EF}"/>
              </a:ext>
            </a:extLst>
          </p:cNvPr>
          <p:cNvSpPr/>
          <p:nvPr/>
        </p:nvSpPr>
        <p:spPr>
          <a:xfrm>
            <a:off x="2345803" y="4467829"/>
            <a:ext cx="990892" cy="16088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C85D9F2-6E6D-4D9E-AAC7-9C95B7A99373}"/>
              </a:ext>
            </a:extLst>
          </p:cNvPr>
          <p:cNvCxnSpPr/>
          <p:nvPr/>
        </p:nvCxnSpPr>
        <p:spPr>
          <a:xfrm flipV="1">
            <a:off x="5384006" y="4039566"/>
            <a:ext cx="306881" cy="706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FCB844A-0535-4179-A7C9-166DCC9B9326}"/>
              </a:ext>
            </a:extLst>
          </p:cNvPr>
          <p:cNvSpPr txBox="1"/>
          <p:nvPr/>
        </p:nvSpPr>
        <p:spPr>
          <a:xfrm>
            <a:off x="4950107" y="3738623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DRAM</a:t>
            </a:r>
            <a:r>
              <a:rPr lang="zh-CN" altLang="en-US" dirty="0">
                <a:solidFill>
                  <a:srgbClr val="FF0000"/>
                </a:solidFill>
              </a:rPr>
              <a:t>的一个</a:t>
            </a:r>
            <a:r>
              <a:rPr lang="en-US" altLang="zh-CN" dirty="0">
                <a:solidFill>
                  <a:srgbClr val="FF0000"/>
                </a:solidFill>
              </a:rPr>
              <a:t>burst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D17AF01-9C1B-41C4-ADC3-287C99A7D635}"/>
              </a:ext>
            </a:extLst>
          </p:cNvPr>
          <p:cNvCxnSpPr/>
          <p:nvPr/>
        </p:nvCxnSpPr>
        <p:spPr>
          <a:xfrm flipV="1">
            <a:off x="2290508" y="3836193"/>
            <a:ext cx="306881" cy="7060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98E3F74-AAF7-4131-BCBA-2ED3326EFFF9}"/>
              </a:ext>
            </a:extLst>
          </p:cNvPr>
          <p:cNvSpPr txBox="1"/>
          <p:nvPr/>
        </p:nvSpPr>
        <p:spPr>
          <a:xfrm>
            <a:off x="1516634" y="3409981"/>
            <a:ext cx="278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PIM page</a:t>
            </a:r>
            <a:r>
              <a:rPr lang="zh-CN" altLang="en-US" dirty="0">
                <a:solidFill>
                  <a:srgbClr val="FF0000"/>
                </a:solidFill>
              </a:rPr>
              <a:t>的一个</a:t>
            </a:r>
            <a:r>
              <a:rPr lang="en-US" altLang="zh-CN" dirty="0" err="1">
                <a:solidFill>
                  <a:srgbClr val="FF0000"/>
                </a:solidFill>
              </a:rPr>
              <a:t>cacheline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E720F4-6138-41B6-A3E8-04C65340C220}"/>
              </a:ext>
            </a:extLst>
          </p:cNvPr>
          <p:cNvSpPr txBox="1"/>
          <p:nvPr/>
        </p:nvSpPr>
        <p:spPr>
          <a:xfrm>
            <a:off x="3480123" y="6076709"/>
            <a:ext cx="1253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D</a:t>
            </a:r>
            <a:r>
              <a:rPr lang="zh-CN" altLang="en-US" dirty="0"/>
              <a:t>：</a:t>
            </a:r>
            <a:r>
              <a:rPr lang="en-US" altLang="zh-CN" dirty="0"/>
              <a:t>Device</a:t>
            </a:r>
            <a:endParaRPr lang="zh-CN" altLang="en-US" dirty="0"/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9DE58A5F-BC36-47AE-A01B-2C74229E8A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77662" y="3202820"/>
          <a:ext cx="3890338" cy="29689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4846320" imgH="3695645" progId="Visio.Drawing.15">
                  <p:embed/>
                </p:oleObj>
              </mc:Choice>
              <mc:Fallback>
                <p:oleObj name="Visio" r:id="rId5" imgW="4846320" imgH="3695645" progId="Visio.Drawing.15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9DE58A5F-BC36-47AE-A01B-2C74229E8A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77662" y="3202820"/>
                        <a:ext cx="3890338" cy="29689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89773C6-1425-4AC0-BE2E-6B7ECB83199D}"/>
              </a:ext>
            </a:extLst>
          </p:cNvPr>
          <p:cNvSpPr/>
          <p:nvPr/>
        </p:nvSpPr>
        <p:spPr>
          <a:xfrm>
            <a:off x="8474358" y="4017243"/>
            <a:ext cx="908854" cy="8259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70A953-2D84-5B49-21EF-6BF1EA8268B7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C0168A8-5104-3D3F-7B1D-706961B7A761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FB82569-3496-91A1-6E62-81047B654C8D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0D569D4-5F20-00F9-DC57-10CB80E248F7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CFF70431-4FF3-E639-E4F0-5115A35E31E0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17131396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731AB7-7055-4521-86D9-B2181D395D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59211" y="1551600"/>
            <a:ext cx="8805589" cy="49214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RC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包含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sub-buffer 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SB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）， 每个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sub-buffer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包含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8B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的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cell</a:t>
            </a: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lvl="1" indent="0">
              <a:buNone/>
            </a:pP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8A265-3846-49C7-81C5-10430368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硬件加速数据重排 </a:t>
            </a:r>
            <a:r>
              <a:rPr lang="en-US" altLang="zh-CN" dirty="0"/>
              <a:t>RC</a:t>
            </a:r>
            <a:r>
              <a:rPr lang="zh-CN" altLang="en-US" dirty="0"/>
              <a:t>（</a:t>
            </a:r>
            <a:r>
              <a:rPr lang="en-US" altLang="zh-CN" dirty="0"/>
              <a:t>re-layout cache</a:t>
            </a:r>
            <a:r>
              <a:rPr lang="zh-CN" altLang="en-US" dirty="0"/>
              <a:t>） ⑤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7E40D71-9BDE-4AB3-87CB-16FE54BF9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50758" y="3621800"/>
          <a:ext cx="7184491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783261" imgH="1821172" progId="Visio.Drawing.15">
                  <p:embed/>
                </p:oleObj>
              </mc:Choice>
              <mc:Fallback>
                <p:oleObj name="Visio" r:id="rId3" imgW="5783261" imgH="1821172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7E40D71-9BDE-4AB3-87CB-16FE54BF9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50758" y="3621800"/>
                        <a:ext cx="7184491" cy="226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0B60015E-873A-45C7-8498-BAE0A543B8AE}"/>
              </a:ext>
            </a:extLst>
          </p:cNvPr>
          <p:cNvSpPr/>
          <p:nvPr/>
        </p:nvSpPr>
        <p:spPr>
          <a:xfrm>
            <a:off x="8310880" y="4853350"/>
            <a:ext cx="1402080" cy="2977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E3DBABC-414E-451D-9E9E-2E2189B27416}"/>
              </a:ext>
            </a:extLst>
          </p:cNvPr>
          <p:cNvCxnSpPr/>
          <p:nvPr/>
        </p:nvCxnSpPr>
        <p:spPr>
          <a:xfrm flipV="1">
            <a:off x="9540240" y="3429000"/>
            <a:ext cx="0" cy="1397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5D3E3B6-4550-4838-9805-C8FA6E872B7E}"/>
              </a:ext>
            </a:extLst>
          </p:cNvPr>
          <p:cNvSpPr txBox="1"/>
          <p:nvPr/>
        </p:nvSpPr>
        <p:spPr>
          <a:xfrm>
            <a:off x="8700107" y="3094548"/>
            <a:ext cx="1713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一个</a:t>
            </a:r>
            <a:r>
              <a:rPr lang="en-US" altLang="zh-CN" dirty="0"/>
              <a:t>sub-buffer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FDC3045-928E-F23B-56CE-0954EF8CC864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DFCDBD9-3765-C147-0665-F688FF4D9AF7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807B6F4-5414-A80A-093E-745CA2D9E1E1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EE12B898-8487-E4C3-515B-B0B2269D692B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63C814A-A415-8E09-EC82-787DC1435AFB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96018166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731AB7-7055-4521-86D9-B2181D395D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59211" y="1551600"/>
            <a:ext cx="8805589" cy="49214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取一个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64B CL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，以第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device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为例：</a:t>
            </a: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0-7 Cycle: 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从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Dev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中读取与目标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CL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同样位置的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64Byte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，存在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sub-buffer</a:t>
            </a:r>
          </a:p>
          <a:p>
            <a:pPr lvl="1"/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其中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Device 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序号由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CG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（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Command Generator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）控制生成</a:t>
            </a: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lvl="1" indent="0">
              <a:buNone/>
            </a:pP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8A265-3846-49C7-81C5-10430368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硬件加速数据重排 </a:t>
            </a:r>
            <a:r>
              <a:rPr lang="en-US" altLang="zh-CN" dirty="0"/>
              <a:t>RC</a:t>
            </a:r>
            <a:r>
              <a:rPr lang="zh-CN" altLang="en-US" dirty="0"/>
              <a:t>（</a:t>
            </a:r>
            <a:r>
              <a:rPr lang="en-US" altLang="zh-CN" dirty="0"/>
              <a:t>re-layout cache</a:t>
            </a:r>
            <a:r>
              <a:rPr lang="zh-CN" altLang="en-US" dirty="0"/>
              <a:t>） ⑤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7E40D71-9BDE-4AB3-87CB-16FE54BF9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0697" y="3001412"/>
          <a:ext cx="6111810" cy="45881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783261" imgH="4343353" progId="Visio.Drawing.15">
                  <p:embed/>
                </p:oleObj>
              </mc:Choice>
              <mc:Fallback>
                <p:oleObj name="Visio" r:id="rId3" imgW="5783261" imgH="4343353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7E40D71-9BDE-4AB3-87CB-16FE54BF9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0697" y="3001412"/>
                        <a:ext cx="6111810" cy="45881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57A8B6B9-3785-B381-CEFE-BACD5C1DDF9B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8EFAEF12-9005-9016-5166-AAD0BBC68F0E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B9FD019-624D-3066-BEAA-534F0F3F2292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5AECB28-AC44-6572-9512-2267A4C7181F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8119B75-A4D4-D7D0-EE5C-C294CAFBBAF6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14295792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731AB7-7055-4521-86D9-B2181D395D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59211" y="1551600"/>
            <a:ext cx="8805589" cy="49214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取一个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64B CL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，以第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device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为例：</a:t>
            </a: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0-7 Cycle: 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从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Dev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中读取与目标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CL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同样位置的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64Byte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，存在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sub-buffer</a:t>
            </a: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lvl="1" indent="0">
              <a:buNone/>
            </a:pP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8A265-3846-49C7-81C5-10430368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RC</a:t>
            </a:r>
            <a:r>
              <a:rPr lang="zh-CN" altLang="en-US" dirty="0"/>
              <a:t>（</a:t>
            </a:r>
            <a:r>
              <a:rPr lang="en-US" altLang="zh-CN" dirty="0"/>
              <a:t>re-layout cache</a:t>
            </a:r>
            <a:r>
              <a:rPr lang="zh-CN" altLang="en-US" dirty="0"/>
              <a:t>） ⑤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7E40D71-9BDE-4AB3-87CB-16FE54BF9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1185" y="3001412"/>
          <a:ext cx="6140450" cy="460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783261" imgH="4343353" progId="Visio.Drawing.15">
                  <p:embed/>
                </p:oleObj>
              </mc:Choice>
              <mc:Fallback>
                <p:oleObj name="Visio" r:id="rId3" imgW="5783261" imgH="4343353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7E40D71-9BDE-4AB3-87CB-16FE54BF9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1185" y="3001412"/>
                        <a:ext cx="6140450" cy="460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FEB3D684-8296-5279-CFF3-86C2ACDCBFA9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2FD2B1D-4441-01CA-A81B-6DB787666C8D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1B7102F-935E-A03E-8415-8B6EEF18084B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4F4BD21-5A3F-8451-8CE2-DB182F3F4877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30DBB7A-93C5-CF1C-C6AF-81FC5CF80B92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7748469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731AB7-7055-4521-86D9-B2181D395D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59211" y="1551600"/>
            <a:ext cx="8805589" cy="49214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取一个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64B CL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，以第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device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为例：</a:t>
            </a: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0-7 Cycle: 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从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Dev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中读取与目标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CL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同样位置的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64Byte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，存在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sub-buffer</a:t>
            </a: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lvl="1" indent="0">
              <a:buNone/>
            </a:pP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8A265-3846-49C7-81C5-10430368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RC</a:t>
            </a:r>
            <a:r>
              <a:rPr lang="zh-CN" altLang="en-US" dirty="0"/>
              <a:t>（</a:t>
            </a:r>
            <a:r>
              <a:rPr lang="en-US" altLang="zh-CN" dirty="0"/>
              <a:t>re-layout cache</a:t>
            </a:r>
            <a:r>
              <a:rPr lang="zh-CN" altLang="en-US" dirty="0"/>
              <a:t>） ⑤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7E40D71-9BDE-4AB3-87CB-16FE54BF9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1185" y="3001412"/>
          <a:ext cx="6140450" cy="460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783261" imgH="4343353" progId="Visio.Drawing.15">
                  <p:embed/>
                </p:oleObj>
              </mc:Choice>
              <mc:Fallback>
                <p:oleObj name="Visio" r:id="rId3" imgW="5783261" imgH="4343353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7E40D71-9BDE-4AB3-87CB-16FE54BF9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1185" y="3001412"/>
                        <a:ext cx="6140450" cy="460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0ABB18D-3678-F4A9-F805-A7D9035866A0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53CFC78E-E82B-9DF3-C1DB-2404992E52D9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A6760B1-BFD2-22DC-25AA-1677471664C5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7831978-F9F8-D986-F8A2-3626D8C03D5D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B6C64E8-997F-2648-31AF-16FD8C9DA0ED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4845532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731AB7-7055-4521-86D9-B2181D395D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59211" y="1551600"/>
            <a:ext cx="8805589" cy="49214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取一个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64B CL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，以第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device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为例：</a:t>
            </a: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0-7 Cycle: 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从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Dev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中读取与目标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CL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同样位置的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8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64Byte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，存在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sub-buffer</a:t>
            </a:r>
          </a:p>
          <a:p>
            <a:pPr lvl="1"/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8 Cycle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：输出每个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buffer 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中第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个位置</a:t>
            </a: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lvl="1" indent="0">
              <a:buNone/>
            </a:pP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8A265-3846-49C7-81C5-10430368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RC</a:t>
            </a:r>
            <a:r>
              <a:rPr lang="zh-CN" altLang="en-US" dirty="0"/>
              <a:t>（</a:t>
            </a:r>
            <a:r>
              <a:rPr lang="en-US" altLang="zh-CN" dirty="0"/>
              <a:t>re-layout cache</a:t>
            </a:r>
            <a:r>
              <a:rPr lang="zh-CN" altLang="en-US" dirty="0"/>
              <a:t>） ⑤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7E40D71-9BDE-4AB3-87CB-16FE54BF97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1185" y="3001412"/>
          <a:ext cx="6140450" cy="4609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783261" imgH="4343353" progId="Visio.Drawing.15">
                  <p:embed/>
                </p:oleObj>
              </mc:Choice>
              <mc:Fallback>
                <p:oleObj name="Visio" r:id="rId3" imgW="5783261" imgH="4343353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7E40D71-9BDE-4AB3-87CB-16FE54BF97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1185" y="3001412"/>
                        <a:ext cx="6140450" cy="4609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FD56EBCD-8957-DB10-49AD-48E0329E2824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1FD2239-9816-A5A0-094E-9D6B99391EBB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E884F0-D614-C5FE-368A-08FD525B7F72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C75D9A-2D91-25D5-10FC-938FFF4B4DE7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C16C4BC-7F2D-0348-4D81-4B9F9FFAB5F7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340569538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85B12E1-C11E-3086-52FA-D57563E8D3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E022CB-E3C3-3F63-6F11-43EE425C0B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EF3D61-A08A-68C5-5852-07FF4F75F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617A8D9-D0AC-35C8-0EEC-AAB89BD18093}"/>
              </a:ext>
            </a:extLst>
          </p:cNvPr>
          <p:cNvSpPr txBox="1">
            <a:spLocks/>
          </p:cNvSpPr>
          <p:nvPr/>
        </p:nvSpPr>
        <p:spPr>
          <a:xfrm>
            <a:off x="1614000" y="968251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Memory Wall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</a:p>
          <a:p>
            <a:pPr lvl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与现有系统的不兼容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现有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系统采取的措施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UM-PIM</a:t>
            </a:r>
          </a:p>
          <a:p>
            <a:pPr lvl="1"/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内存管理</a:t>
            </a:r>
            <a:endParaRPr lang="en-US" altLang="zh-CN" sz="22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地址映射与数据重排的硬件支持</a:t>
            </a:r>
            <a:endParaRPr lang="en-US" altLang="zh-CN" sz="22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优化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PIM page 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访问的带宽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endParaRPr lang="en-US" altLang="zh-CN" sz="22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7432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731AB7-7055-4521-86D9-B2181D395D5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59211" y="1551600"/>
            <a:ext cx="8805589" cy="492149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CPU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对</a:t>
            </a:r>
            <a:r>
              <a:rPr lang="en-US" altLang="zh-CN" dirty="0" err="1">
                <a:latin typeface="Arial" panose="020B0604020202020204" pitchFamily="34" charset="0"/>
                <a:ea typeface="黑体" panose="02010609060101010101" pitchFamily="49" charset="-122"/>
              </a:rPr>
              <a:t>PIMpage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的连续访问只从同一个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device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中读取，必然导致低带宽</a:t>
            </a: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如果能及时利用</a:t>
            </a:r>
            <a:r>
              <a:rPr lang="en-US" altLang="zh-CN" dirty="0">
                <a:latin typeface="Arial" panose="020B0604020202020204" pitchFamily="34" charset="0"/>
                <a:ea typeface="黑体" panose="02010609060101010101" pitchFamily="49" charset="-122"/>
              </a:rPr>
              <a:t>RC</a:t>
            </a:r>
            <a:r>
              <a:rPr lang="zh-CN" altLang="en-US" dirty="0">
                <a:latin typeface="Arial" panose="020B0604020202020204" pitchFamily="34" charset="0"/>
                <a:ea typeface="黑体" panose="02010609060101010101" pitchFamily="49" charset="-122"/>
              </a:rPr>
              <a:t>中多读的数据就可以节约带宽</a:t>
            </a: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marL="457200" lvl="1" indent="0">
              <a:buNone/>
            </a:pPr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lvl="1"/>
            <a:endParaRPr lang="en-US" altLang="zh-CN" dirty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58A265-3846-49C7-81C5-10430368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CPU</a:t>
            </a:r>
            <a:r>
              <a:rPr lang="zh-CN" altLang="en-US" dirty="0"/>
              <a:t>对</a:t>
            </a:r>
            <a:r>
              <a:rPr lang="en-US" altLang="zh-CN" dirty="0"/>
              <a:t>PIM page</a:t>
            </a:r>
            <a:r>
              <a:rPr lang="zh-CN" altLang="en-US" dirty="0"/>
              <a:t>的访问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40F7F89-2EEC-4F6B-8AE2-5382764220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34638" y="2777661"/>
          <a:ext cx="6738938" cy="282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425156" imgH="2278277" progId="Visio.Drawing.15">
                  <p:embed/>
                </p:oleObj>
              </mc:Choice>
              <mc:Fallback>
                <p:oleObj name="Visio" r:id="rId3" imgW="5425156" imgH="2278277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40F7F89-2EEC-4F6B-8AE2-5382764220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4638" y="2777661"/>
                        <a:ext cx="6738938" cy="2827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1EFBBFD-C918-4144-BE64-3F18BDE804A6}"/>
              </a:ext>
            </a:extLst>
          </p:cNvPr>
          <p:cNvSpPr/>
          <p:nvPr/>
        </p:nvSpPr>
        <p:spPr>
          <a:xfrm>
            <a:off x="2834638" y="4543571"/>
            <a:ext cx="6884238" cy="9969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332A40-4706-4111-B621-41FC6AB4D023}"/>
              </a:ext>
            </a:extLst>
          </p:cNvPr>
          <p:cNvSpPr txBox="1"/>
          <p:nvPr/>
        </p:nvSpPr>
        <p:spPr>
          <a:xfrm>
            <a:off x="5332071" y="5697734"/>
            <a:ext cx="3703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</a:rPr>
              <a:t>利用</a:t>
            </a:r>
            <a:r>
              <a:rPr lang="en-US" altLang="zh-CN" b="1" dirty="0">
                <a:solidFill>
                  <a:srgbClr val="FF0000"/>
                </a:solidFill>
              </a:rPr>
              <a:t>RC</a:t>
            </a:r>
            <a:r>
              <a:rPr lang="zh-CN" altLang="en-US" b="1" dirty="0">
                <a:solidFill>
                  <a:srgbClr val="FF0000"/>
                </a:solidFill>
              </a:rPr>
              <a:t>读取出的冗余数据保证带宽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6BBFE21-BE60-E07A-A943-154CFF2A8F8E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7F7D50-E830-CA97-1E8F-8339487913FF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33DA42B-0806-2AE8-127D-50409B8009BC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1A9EB70-3991-9443-A9A7-5116C629B62D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0857E65B-82DA-9568-F240-BF0857EBFCC2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746396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89D8DF-DFD7-44E6-88E7-2B671C2C6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背景：</a:t>
            </a:r>
            <a:r>
              <a:rPr lang="en-US" altLang="zh-CN" dirty="0"/>
              <a:t>Memory Wall</a:t>
            </a:r>
            <a:endParaRPr lang="zh-CN" alt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85475DA-ECFA-451B-B38C-588842C5352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2183" y="1949450"/>
          <a:ext cx="7747635" cy="4064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167963" imgH="2186600" progId="Visio.Drawing.15">
                  <p:embed/>
                </p:oleObj>
              </mc:Choice>
              <mc:Fallback>
                <p:oleObj name="Visio" r:id="rId2" imgW="4167963" imgH="2186600" progId="Visio.Drawing.15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985475DA-ECFA-451B-B38C-588842C535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2183" y="1949450"/>
                        <a:ext cx="7747635" cy="4064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CB41138-7786-4525-9251-63E762B6DD44}"/>
              </a:ext>
            </a:extLst>
          </p:cNvPr>
          <p:cNvSpPr txBox="1">
            <a:spLocks/>
          </p:cNvSpPr>
          <p:nvPr/>
        </p:nvSpPr>
        <p:spPr>
          <a:xfrm>
            <a:off x="2018027" y="1685678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DRAM</a:t>
            </a:r>
            <a:r>
              <a:rPr lang="zh-CN" altLang="en-US" dirty="0"/>
              <a:t>不同</a:t>
            </a:r>
            <a:r>
              <a:rPr lang="en-US" altLang="zh-CN" dirty="0"/>
              <a:t>rank</a:t>
            </a:r>
            <a:r>
              <a:rPr lang="zh-CN" altLang="en-US" dirty="0"/>
              <a:t>间只能依次访问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1145A69-8900-AB8A-0D49-4A6B266D3B11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F72CAF1-FACE-6449-2459-8CC33AD671FF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3A3511C-D6BC-C40E-8F3B-7AF0B9AFAB82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5579E21-113B-42A2-B93D-32581C1862D6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FC659E97-E740-7A2F-ED07-EA82C317D34A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37302267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3D8A7B-B20A-4E47-BC52-0E0E9434D31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CPU</a:t>
            </a:r>
            <a:r>
              <a:rPr lang="zh-CN" altLang="en-US" dirty="0"/>
              <a:t>在很多时候需要对</a:t>
            </a:r>
            <a:r>
              <a:rPr lang="en-US" altLang="zh-CN" dirty="0"/>
              <a:t>PIM</a:t>
            </a:r>
            <a:r>
              <a:rPr lang="zh-CN" altLang="en-US" dirty="0"/>
              <a:t>计算结果遍历并处理（传输</a:t>
            </a:r>
            <a:r>
              <a:rPr lang="en-US" altLang="zh-CN" dirty="0"/>
              <a:t>/</a:t>
            </a:r>
            <a:r>
              <a:rPr lang="zh-CN" altLang="en-US" dirty="0"/>
              <a:t>合并</a:t>
            </a:r>
            <a:r>
              <a:rPr lang="en-US" altLang="zh-CN" dirty="0"/>
              <a:t>/reduce</a:t>
            </a:r>
            <a:r>
              <a:rPr lang="zh-CN" altLang="en-US" dirty="0"/>
              <a:t>）</a:t>
            </a:r>
            <a:endParaRPr lang="en-US" altLang="zh-CN" dirty="0"/>
          </a:p>
          <a:p>
            <a:r>
              <a:rPr lang="zh-CN" altLang="en-US" dirty="0"/>
              <a:t>通过优化遍历顺序以增加</a:t>
            </a:r>
            <a:r>
              <a:rPr lang="en-US" altLang="zh-CN" dirty="0"/>
              <a:t>RC</a:t>
            </a:r>
            <a:r>
              <a:rPr lang="zh-CN" altLang="en-US" dirty="0"/>
              <a:t>的</a:t>
            </a:r>
            <a:r>
              <a:rPr lang="en-US" altLang="zh-CN" dirty="0"/>
              <a:t>hit</a:t>
            </a:r>
          </a:p>
          <a:p>
            <a:r>
              <a:rPr lang="zh-CN" altLang="en-US" dirty="0"/>
              <a:t>下面例子循环可以由五个参数表示：</a:t>
            </a:r>
            <a:endParaRPr lang="en-US" altLang="zh-CN" dirty="0"/>
          </a:p>
          <a:p>
            <a:pPr lvl="1"/>
            <a:r>
              <a:rPr lang="en-US" altLang="zh-CN" dirty="0"/>
              <a:t>d-device</a:t>
            </a:r>
            <a:r>
              <a:rPr lang="zh-CN" altLang="en-US" dirty="0"/>
              <a:t>，</a:t>
            </a:r>
            <a:r>
              <a:rPr lang="en-US" altLang="zh-CN" dirty="0"/>
              <a:t>b-bank</a:t>
            </a:r>
            <a:r>
              <a:rPr lang="zh-CN" altLang="en-US" dirty="0"/>
              <a:t>，</a:t>
            </a:r>
            <a:r>
              <a:rPr lang="en-US" altLang="zh-CN" dirty="0"/>
              <a:t>l-</a:t>
            </a:r>
            <a:r>
              <a:rPr lang="zh-CN" altLang="en-US" dirty="0"/>
              <a:t>数据序号， </a:t>
            </a:r>
            <a:r>
              <a:rPr lang="en-US" altLang="zh-CN" dirty="0"/>
              <a:t>r/w</a:t>
            </a:r>
            <a:r>
              <a:rPr lang="zh-CN" altLang="en-US" dirty="0"/>
              <a:t>读</a:t>
            </a:r>
            <a:r>
              <a:rPr lang="en-US" altLang="zh-CN" dirty="0"/>
              <a:t>/</a:t>
            </a:r>
            <a:r>
              <a:rPr lang="zh-CN" altLang="en-US" dirty="0"/>
              <a:t>写</a:t>
            </a:r>
            <a:endParaRPr lang="en-US" altLang="zh-CN" dirty="0"/>
          </a:p>
          <a:p>
            <a:endParaRPr lang="en-US" altLang="zh-CN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47B83B4-F212-4D4C-A525-E7CDAC3C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通过遍历顺序的优化提高</a:t>
            </a:r>
            <a:r>
              <a:rPr lang="en-US" altLang="zh-CN" dirty="0"/>
              <a:t>RC</a:t>
            </a:r>
            <a:r>
              <a:rPr lang="zh-CN" altLang="en-US" dirty="0"/>
              <a:t>利用率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61ABB70-8BA2-4611-8428-BFF8D2AA3F1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61415" y="4146428"/>
          <a:ext cx="6111875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6111169" imgH="1394342" progId="Visio.Drawing.15">
                  <p:embed/>
                </p:oleObj>
              </mc:Choice>
              <mc:Fallback>
                <p:oleObj name="Visio" r:id="rId3" imgW="6111169" imgH="1394342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61ABB70-8BA2-4611-8428-BFF8D2AA3F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61415" y="4146428"/>
                        <a:ext cx="6111875" cy="1393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55EA3FEE-E29A-A41B-99D2-AD9A63212AF0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B736E0-DE4C-7016-A1E6-1A3E3AC0FE6B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A6EB3D7-F807-E05C-82DA-8F14691ED688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09ACB35-70FA-41AC-EFE3-981B42BC1C46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2ED37A-5EF3-8519-1840-360C5E06F2FE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A3FEAF0-3AF8-0BDA-E5BB-6B21CACE7574}"/>
              </a:ext>
            </a:extLst>
          </p:cNvPr>
          <p:cNvSpPr txBox="1"/>
          <p:nvPr/>
        </p:nvSpPr>
        <p:spPr>
          <a:xfrm>
            <a:off x="1344867" y="5705377"/>
            <a:ext cx="64749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zh-CN" altLang="en-US" b="1" i="0" dirty="0">
                <a:solidFill>
                  <a:srgbClr val="4F4F4F"/>
                </a:solidFill>
                <a:effectLst/>
                <a:highlight>
                  <a:srgbClr val="FFFFFF"/>
                </a:highlight>
                <a:latin typeface="PingFang SC" panose="020B0400000000000000" pitchFamily="34" charset="-122"/>
                <a:ea typeface="PingFang SC" panose="020B0400000000000000" pitchFamily="34" charset="-122"/>
              </a:rPr>
              <a:t>增加对同一个</a:t>
            </a:r>
            <a:r>
              <a:rPr kumimoji="1" lang="en-US" altLang="zh-CN" b="1" i="0" dirty="0">
                <a:solidFill>
                  <a:srgbClr val="4F4F4F"/>
                </a:solidFill>
                <a:effectLst/>
                <a:highlight>
                  <a:srgbClr val="FFFFFF"/>
                </a:highlight>
                <a:latin typeface="PingFang SC" panose="020B0400000000000000" pitchFamily="34" charset="-122"/>
                <a:ea typeface="PingFang SC" panose="020B0400000000000000" pitchFamily="34" charset="-122"/>
              </a:rPr>
              <a:t>position</a:t>
            </a:r>
            <a:r>
              <a:rPr kumimoji="1" lang="zh-CN" altLang="en-US" b="1" i="0" dirty="0">
                <a:solidFill>
                  <a:srgbClr val="4F4F4F"/>
                </a:solidFill>
                <a:effectLst/>
                <a:highlight>
                  <a:srgbClr val="FFFFFF"/>
                </a:highlight>
                <a:latin typeface="PingFang SC" panose="020B0400000000000000" pitchFamily="34" charset="-122"/>
                <a:ea typeface="PingFang SC" panose="020B0400000000000000" pitchFamily="34" charset="-122"/>
              </a:rPr>
              <a:t>不同</a:t>
            </a:r>
            <a:r>
              <a:rPr kumimoji="1" lang="en-US" altLang="zh-CN" b="1" i="0" dirty="0">
                <a:solidFill>
                  <a:srgbClr val="4F4F4F"/>
                </a:solidFill>
                <a:effectLst/>
                <a:highlight>
                  <a:srgbClr val="FFFFFF"/>
                </a:highlight>
                <a:latin typeface="PingFang SC" panose="020B0400000000000000" pitchFamily="34" charset="-122"/>
                <a:ea typeface="PingFang SC" panose="020B0400000000000000" pitchFamily="34" charset="-122"/>
              </a:rPr>
              <a:t>device</a:t>
            </a:r>
            <a:r>
              <a:rPr kumimoji="1" lang="zh-CN" altLang="en-US" b="1" i="0" dirty="0">
                <a:solidFill>
                  <a:srgbClr val="4F4F4F"/>
                </a:solidFill>
                <a:effectLst/>
                <a:highlight>
                  <a:srgbClr val="FFFFFF"/>
                </a:highlight>
                <a:latin typeface="PingFang SC" panose="020B0400000000000000" pitchFamily="34" charset="-122"/>
                <a:ea typeface="PingFang SC" panose="020B0400000000000000" pitchFamily="34" charset="-122"/>
              </a:rPr>
              <a:t>的访问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930851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E991FF-CD50-48BF-A944-D8DEF3C88E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以上述的</a:t>
            </a:r>
            <a:r>
              <a:rPr lang="en-US" altLang="zh-CN" dirty="0"/>
              <a:t>all-gather</a:t>
            </a:r>
            <a:r>
              <a:rPr lang="zh-CN" altLang="en-US" dirty="0"/>
              <a:t>为例</a:t>
            </a:r>
            <a:endParaRPr lang="en-US" altLang="zh-CN" dirty="0"/>
          </a:p>
          <a:p>
            <a:pPr lvl="1"/>
            <a:r>
              <a:rPr lang="en-US" altLang="zh-CN" dirty="0"/>
              <a:t>d-device</a:t>
            </a:r>
            <a:r>
              <a:rPr lang="zh-CN" altLang="en-US" dirty="0"/>
              <a:t>，</a:t>
            </a:r>
            <a:r>
              <a:rPr lang="en-US" altLang="zh-CN" dirty="0"/>
              <a:t>b-bank</a:t>
            </a:r>
            <a:r>
              <a:rPr lang="zh-CN" altLang="en-US" dirty="0"/>
              <a:t>，</a:t>
            </a:r>
            <a:r>
              <a:rPr lang="en-US" altLang="zh-CN" dirty="0"/>
              <a:t>l-</a:t>
            </a:r>
            <a:r>
              <a:rPr lang="zh-CN" altLang="en-US" dirty="0"/>
              <a:t>数据序号， </a:t>
            </a:r>
            <a:r>
              <a:rPr lang="en-US" altLang="zh-CN" dirty="0"/>
              <a:t>r/w</a:t>
            </a:r>
            <a:r>
              <a:rPr lang="zh-CN" altLang="en-US" dirty="0"/>
              <a:t>读</a:t>
            </a:r>
            <a:r>
              <a:rPr lang="en-US" altLang="zh-CN" dirty="0"/>
              <a:t>/</a:t>
            </a:r>
            <a:r>
              <a:rPr lang="zh-CN" altLang="en-US" dirty="0"/>
              <a:t>写</a:t>
            </a:r>
            <a:endParaRPr lang="en-US" altLang="zh-CN" dirty="0"/>
          </a:p>
          <a:p>
            <a:pPr lvl="1"/>
            <a:r>
              <a:rPr lang="zh-CN" altLang="en-US" dirty="0"/>
              <a:t>下图结果表明将</a:t>
            </a:r>
            <a:r>
              <a:rPr lang="en-US" altLang="zh-CN" dirty="0"/>
              <a:t>device</a:t>
            </a:r>
            <a:r>
              <a:rPr lang="zh-CN" altLang="en-US" dirty="0"/>
              <a:t>放在内部的循环顺序有更短的时间</a:t>
            </a:r>
            <a:endParaRPr lang="en-US" altLang="zh-CN" dirty="0"/>
          </a:p>
          <a:p>
            <a:pPr lvl="1"/>
            <a:r>
              <a:rPr lang="zh-CN" altLang="en-US" dirty="0"/>
              <a:t>也就是说相邻的遍历更好地利用了</a:t>
            </a:r>
            <a:r>
              <a:rPr lang="en-US" altLang="zh-CN" dirty="0"/>
              <a:t>RC</a:t>
            </a:r>
            <a:r>
              <a:rPr lang="zh-CN" altLang="en-US" dirty="0"/>
              <a:t>读出的冗余数据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88632D-4445-483D-A630-B5010E0E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遍历顺序的优化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6020A7-BB3B-40F5-B310-1AC8F46F3F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4108" y="3103059"/>
          <a:ext cx="4124731" cy="226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998578" imgH="2743058" progId="Visio.Drawing.15">
                  <p:embed/>
                </p:oleObj>
              </mc:Choice>
              <mc:Fallback>
                <p:oleObj name="Visio" r:id="rId2" imgW="4998578" imgH="2743058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86020A7-BB3B-40F5-B310-1AC8F46F3F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04108" y="3103059"/>
                        <a:ext cx="4124731" cy="2263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859A5C-3C00-4AFA-8D55-2AF6057ECE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3163" y="3429001"/>
          <a:ext cx="4550503" cy="103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111169" imgH="1394342" progId="Visio.Drawing.15">
                  <p:embed/>
                </p:oleObj>
              </mc:Choice>
              <mc:Fallback>
                <p:oleObj name="Visio" r:id="rId4" imgW="6111169" imgH="1394342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E859A5C-3C00-4AFA-8D55-2AF6057EC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3163" y="3429001"/>
                        <a:ext cx="4550503" cy="1037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622F65-8F66-4D98-99E2-4E235C169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2525" y="5464843"/>
          <a:ext cx="7611674" cy="97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5425156" imgH="693333" progId="Visio.Drawing.15">
                  <p:embed/>
                </p:oleObj>
              </mc:Choice>
              <mc:Fallback>
                <p:oleObj name="Visio" r:id="rId6" imgW="5425156" imgH="693333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622F65-8F66-4D98-99E2-4E235C169E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2525" y="5464843"/>
                        <a:ext cx="7611674" cy="971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7FD66B-BD5E-4815-B2AE-FCEEF4C3CF5A}"/>
              </a:ext>
            </a:extLst>
          </p:cNvPr>
          <p:cNvSpPr txBox="1"/>
          <p:nvPr/>
        </p:nvSpPr>
        <p:spPr>
          <a:xfrm>
            <a:off x="2018026" y="5034987"/>
            <a:ext cx="156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Cycle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0: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3EFF578-6678-A557-B387-F1EC6687A61D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0EE8B4C-B32F-4A6C-B4BF-4131D1F1D0CD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0CAB273-AB04-3A8C-0A17-705AF796AB08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5243265-9DD5-2227-011C-8DE202E4E57B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F9BFB5-2E5B-BB3D-9514-A436DE8D82DD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69852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E991FF-CD50-48BF-A944-D8DEF3C88E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以上述的</a:t>
            </a:r>
            <a:r>
              <a:rPr lang="en-US" altLang="zh-CN" dirty="0"/>
              <a:t>all-gather</a:t>
            </a:r>
            <a:r>
              <a:rPr lang="zh-CN" altLang="en-US" dirty="0"/>
              <a:t>为例</a:t>
            </a:r>
            <a:endParaRPr lang="en-US" altLang="zh-CN" dirty="0"/>
          </a:p>
          <a:p>
            <a:pPr lvl="1"/>
            <a:r>
              <a:rPr lang="en-US" altLang="zh-CN" dirty="0"/>
              <a:t>d-device</a:t>
            </a:r>
            <a:r>
              <a:rPr lang="zh-CN" altLang="en-US" dirty="0"/>
              <a:t>，</a:t>
            </a:r>
            <a:r>
              <a:rPr lang="en-US" altLang="zh-CN" dirty="0"/>
              <a:t>b-bank</a:t>
            </a:r>
            <a:r>
              <a:rPr lang="zh-CN" altLang="en-US" dirty="0"/>
              <a:t>，</a:t>
            </a:r>
            <a:r>
              <a:rPr lang="en-US" altLang="zh-CN" dirty="0"/>
              <a:t>l-</a:t>
            </a:r>
            <a:r>
              <a:rPr lang="zh-CN" altLang="en-US" dirty="0"/>
              <a:t>数据序号， </a:t>
            </a:r>
            <a:r>
              <a:rPr lang="en-US" altLang="zh-CN" dirty="0"/>
              <a:t>r/w</a:t>
            </a:r>
            <a:r>
              <a:rPr lang="zh-CN" altLang="en-US" dirty="0"/>
              <a:t>读</a:t>
            </a:r>
            <a:r>
              <a:rPr lang="en-US" altLang="zh-CN" dirty="0"/>
              <a:t>/</a:t>
            </a:r>
            <a:r>
              <a:rPr lang="zh-CN" altLang="en-US" dirty="0"/>
              <a:t>写</a:t>
            </a:r>
            <a:endParaRPr lang="en-US" altLang="zh-CN" dirty="0"/>
          </a:p>
          <a:p>
            <a:pPr lvl="1"/>
            <a:r>
              <a:rPr lang="zh-CN" altLang="en-US" dirty="0"/>
              <a:t>下图结果表明将</a:t>
            </a:r>
            <a:r>
              <a:rPr lang="en-US" altLang="zh-CN" dirty="0"/>
              <a:t>device</a:t>
            </a:r>
            <a:r>
              <a:rPr lang="zh-CN" altLang="en-US" dirty="0"/>
              <a:t>放在内部的循环顺序有更短的时间</a:t>
            </a:r>
            <a:endParaRPr lang="en-US" altLang="zh-CN" dirty="0"/>
          </a:p>
          <a:p>
            <a:pPr lvl="1"/>
            <a:r>
              <a:rPr lang="zh-CN" altLang="en-US" dirty="0"/>
              <a:t>也就是说相邻的遍历更好地利用了</a:t>
            </a:r>
            <a:r>
              <a:rPr lang="en-US" altLang="zh-CN" dirty="0"/>
              <a:t>RC</a:t>
            </a:r>
            <a:r>
              <a:rPr lang="zh-CN" altLang="en-US" dirty="0"/>
              <a:t>读出的冗余数据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88632D-4445-483D-A630-B5010E0E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遍历顺序的优化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6020A7-BB3B-40F5-B310-1AC8F46F3F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4108" y="3103059"/>
          <a:ext cx="4124731" cy="226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998578" imgH="2743058" progId="Visio.Drawing.15">
                  <p:embed/>
                </p:oleObj>
              </mc:Choice>
              <mc:Fallback>
                <p:oleObj name="Visio" r:id="rId2" imgW="4998578" imgH="2743058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86020A7-BB3B-40F5-B310-1AC8F46F3F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04108" y="3103059"/>
                        <a:ext cx="4124731" cy="2263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859A5C-3C00-4AFA-8D55-2AF6057ECE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3163" y="3429001"/>
          <a:ext cx="4550503" cy="103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111169" imgH="1394342" progId="Visio.Drawing.15">
                  <p:embed/>
                </p:oleObj>
              </mc:Choice>
              <mc:Fallback>
                <p:oleObj name="Visio" r:id="rId4" imgW="6111169" imgH="1394342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E859A5C-3C00-4AFA-8D55-2AF6057EC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3163" y="3429001"/>
                        <a:ext cx="4550503" cy="1037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622F65-8F66-4D98-99E2-4E235C169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2525" y="5464843"/>
          <a:ext cx="7611674" cy="97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5425156" imgH="693333" progId="Visio.Drawing.15">
                  <p:embed/>
                </p:oleObj>
              </mc:Choice>
              <mc:Fallback>
                <p:oleObj name="Visio" r:id="rId6" imgW="5425156" imgH="693333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622F65-8F66-4D98-99E2-4E235C169E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2525" y="5464843"/>
                        <a:ext cx="7611674" cy="971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4B9558-4DDA-45C0-BEEC-A89319DADE24}"/>
              </a:ext>
            </a:extLst>
          </p:cNvPr>
          <p:cNvSpPr txBox="1"/>
          <p:nvPr/>
        </p:nvSpPr>
        <p:spPr>
          <a:xfrm>
            <a:off x="2018026" y="5034987"/>
            <a:ext cx="156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Cycle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1: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D7C6233-F59C-ADE5-6F67-9C4D5704C4C6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37CF0E1-58E8-6A40-3AD5-8AA01223A78B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1D4D409-8099-0590-7CB4-346F123651C9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13CB1BA-05F3-9C37-6C3F-D7816A215800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3653162-1007-9462-421A-E02E708549AD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68463141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E991FF-CD50-48BF-A944-D8DEF3C88EE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zh-CN" altLang="en-US" dirty="0"/>
              <a:t>以上述的</a:t>
            </a:r>
            <a:r>
              <a:rPr lang="en-US" altLang="zh-CN" dirty="0"/>
              <a:t>all-gather</a:t>
            </a:r>
            <a:r>
              <a:rPr lang="zh-CN" altLang="en-US" dirty="0"/>
              <a:t>为例</a:t>
            </a:r>
            <a:endParaRPr lang="en-US" altLang="zh-CN" dirty="0"/>
          </a:p>
          <a:p>
            <a:pPr lvl="1"/>
            <a:r>
              <a:rPr lang="en-US" altLang="zh-CN" dirty="0"/>
              <a:t>d-device</a:t>
            </a:r>
            <a:r>
              <a:rPr lang="zh-CN" altLang="en-US" dirty="0"/>
              <a:t>，</a:t>
            </a:r>
            <a:r>
              <a:rPr lang="en-US" altLang="zh-CN" dirty="0"/>
              <a:t>b-bank</a:t>
            </a:r>
            <a:r>
              <a:rPr lang="zh-CN" altLang="en-US" dirty="0"/>
              <a:t>，</a:t>
            </a:r>
            <a:r>
              <a:rPr lang="en-US" altLang="zh-CN" dirty="0"/>
              <a:t>l-</a:t>
            </a:r>
            <a:r>
              <a:rPr lang="zh-CN" altLang="en-US" dirty="0"/>
              <a:t>数据序号， </a:t>
            </a:r>
            <a:r>
              <a:rPr lang="en-US" altLang="zh-CN" dirty="0"/>
              <a:t>r/w</a:t>
            </a:r>
            <a:r>
              <a:rPr lang="zh-CN" altLang="en-US" dirty="0"/>
              <a:t>读</a:t>
            </a:r>
            <a:r>
              <a:rPr lang="en-US" altLang="zh-CN" dirty="0"/>
              <a:t>/</a:t>
            </a:r>
            <a:r>
              <a:rPr lang="zh-CN" altLang="en-US" dirty="0"/>
              <a:t>写</a:t>
            </a:r>
            <a:endParaRPr lang="en-US" altLang="zh-CN" dirty="0"/>
          </a:p>
          <a:p>
            <a:pPr lvl="1"/>
            <a:r>
              <a:rPr lang="zh-CN" altLang="en-US" dirty="0"/>
              <a:t>下图结果表明将</a:t>
            </a:r>
            <a:r>
              <a:rPr lang="en-US" altLang="zh-CN" dirty="0"/>
              <a:t>device</a:t>
            </a:r>
            <a:r>
              <a:rPr lang="zh-CN" altLang="en-US" dirty="0"/>
              <a:t>放在内部的循环顺序有更短的时间</a:t>
            </a:r>
            <a:endParaRPr lang="en-US" altLang="zh-CN" dirty="0"/>
          </a:p>
          <a:p>
            <a:pPr lvl="1"/>
            <a:r>
              <a:rPr lang="zh-CN" altLang="en-US" dirty="0"/>
              <a:t>也就是说相邻的遍历更好地利用了</a:t>
            </a:r>
            <a:r>
              <a:rPr lang="en-US" altLang="zh-CN" dirty="0"/>
              <a:t>RC</a:t>
            </a:r>
            <a:r>
              <a:rPr lang="zh-CN" altLang="en-US" dirty="0"/>
              <a:t>读出的冗余数据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88632D-4445-483D-A630-B5010E0E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遍历顺序的优化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6020A7-BB3B-40F5-B310-1AC8F46F3F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04108" y="3103059"/>
          <a:ext cx="4124731" cy="2263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998578" imgH="2743058" progId="Visio.Drawing.15">
                  <p:embed/>
                </p:oleObj>
              </mc:Choice>
              <mc:Fallback>
                <p:oleObj name="Visio" r:id="rId2" imgW="4998578" imgH="2743058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86020A7-BB3B-40F5-B310-1AC8F46F3F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204108" y="3103059"/>
                        <a:ext cx="4124731" cy="22634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E859A5C-3C00-4AFA-8D55-2AF6057ECEF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3163" y="3429001"/>
          <a:ext cx="4550503" cy="1037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4" imgW="6111169" imgH="1394342" progId="Visio.Drawing.15">
                  <p:embed/>
                </p:oleObj>
              </mc:Choice>
              <mc:Fallback>
                <p:oleObj name="Visio" r:id="rId4" imgW="6111169" imgH="1394342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E859A5C-3C00-4AFA-8D55-2AF6057ECE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63163" y="3429001"/>
                        <a:ext cx="4550503" cy="1037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7622F65-8F66-4D98-99E2-4E235C169E9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32525" y="5464843"/>
          <a:ext cx="7611674" cy="9718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6" imgW="5425156" imgH="693333" progId="Visio.Drawing.15">
                  <p:embed/>
                </p:oleObj>
              </mc:Choice>
              <mc:Fallback>
                <p:oleObj name="Visio" r:id="rId6" imgW="5425156" imgH="693333" progId="Visio.Drawing.15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7622F65-8F66-4D98-99E2-4E235C169E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2525" y="5464843"/>
                        <a:ext cx="7611674" cy="9718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494B9558-4DDA-45C0-BEEC-A89319DADE24}"/>
              </a:ext>
            </a:extLst>
          </p:cNvPr>
          <p:cNvSpPr txBox="1"/>
          <p:nvPr/>
        </p:nvSpPr>
        <p:spPr>
          <a:xfrm>
            <a:off x="2018026" y="5034987"/>
            <a:ext cx="1566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Cycle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2:</a:t>
            </a:r>
            <a:r>
              <a:rPr lang="zh-CN" altLang="en-US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98790F56-355E-C4F7-7405-A4D207DF65CA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8489F65-74D1-C62E-0384-707995698479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8DC92C35-B9C5-858C-19EE-27787CCDB7CE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FD4649E-E7F9-5738-67A0-6E1E6CF7F113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CE8FEDF-2F43-9316-E85D-F821356BBDBD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6101106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85B12E1-C11E-3086-52FA-D57563E8D36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E022CB-E3C3-3F63-6F11-43EE425C0B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2EF3D61-A08A-68C5-5852-07FF4F75F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617A8D9-D0AC-35C8-0EEC-AAB89BD18093}"/>
              </a:ext>
            </a:extLst>
          </p:cNvPr>
          <p:cNvSpPr txBox="1">
            <a:spLocks/>
          </p:cNvSpPr>
          <p:nvPr/>
        </p:nvSpPr>
        <p:spPr>
          <a:xfrm>
            <a:off x="1614000" y="968251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背景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Memory Wall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</a:p>
          <a:p>
            <a:pPr lvl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与现有系统的不兼容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现有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</a:t>
            </a:r>
            <a:r>
              <a:rPr lang="zh-CN" altLang="en-US" sz="24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系统采取的措施</a:t>
            </a:r>
            <a:endParaRPr lang="en-US" altLang="zh-CN" sz="24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UM-PIM</a:t>
            </a:r>
          </a:p>
          <a:p>
            <a:pPr lvl="1"/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内存管理</a:t>
            </a:r>
            <a:endParaRPr lang="en-US" altLang="zh-CN" sz="22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地址映射与数据重排的硬件支持</a:t>
            </a:r>
            <a:endParaRPr lang="en-US" altLang="zh-CN" sz="22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优化</a:t>
            </a:r>
            <a:r>
              <a:rPr lang="en-US" altLang="zh-CN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CPU</a:t>
            </a:r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</a:t>
            </a:r>
            <a:r>
              <a:rPr lang="en-US" altLang="zh-CN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PIM page </a:t>
            </a:r>
            <a:r>
              <a:rPr lang="zh-CN" altLang="en-US" sz="2200" dirty="0">
                <a:solidFill>
                  <a:schemeClr val="bg1">
                    <a:lumMod val="8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访问的带宽</a:t>
            </a:r>
            <a:endParaRPr lang="en-US" altLang="zh-CN" sz="2200" dirty="0">
              <a:solidFill>
                <a:schemeClr val="bg1">
                  <a:lumMod val="85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实验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0158792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58282-8DF6-4110-B6A3-80754149D00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Simulator &amp; Configuration</a:t>
            </a:r>
          </a:p>
          <a:p>
            <a:pPr lvl="1"/>
            <a:r>
              <a:rPr lang="en-US" altLang="zh-CN" dirty="0"/>
              <a:t>CPU: GEM5 + Ramulator2; 	PIM units: UPMEM DPU @ 500MHz</a:t>
            </a:r>
          </a:p>
          <a:p>
            <a:pPr lvl="1"/>
            <a:r>
              <a:rPr lang="en-US" altLang="zh-CN" dirty="0"/>
              <a:t>DDR4-2400, 8(Channel)x 8(Ranks)</a:t>
            </a:r>
          </a:p>
          <a:p>
            <a:r>
              <a:rPr lang="en-US" altLang="zh-CN" dirty="0"/>
              <a:t>Benchmarks:</a:t>
            </a:r>
          </a:p>
          <a:p>
            <a:pPr lvl="1"/>
            <a:r>
              <a:rPr lang="en-US" altLang="zh-CN" dirty="0"/>
              <a:t>CPU Workloads: from SPEC CPU 2006</a:t>
            </a:r>
          </a:p>
          <a:p>
            <a:pPr lvl="2"/>
            <a:r>
              <a:rPr lang="en-US" altLang="zh-CN" dirty="0" err="1"/>
              <a:t>lbm</a:t>
            </a:r>
            <a:r>
              <a:rPr lang="en-US" altLang="zh-CN" dirty="0"/>
              <a:t>, mcf, </a:t>
            </a:r>
            <a:r>
              <a:rPr lang="en-US" altLang="zh-CN" dirty="0" err="1"/>
              <a:t>sjeng</a:t>
            </a:r>
            <a:r>
              <a:rPr lang="en-US" altLang="zh-CN" dirty="0"/>
              <a:t>, </a:t>
            </a:r>
            <a:r>
              <a:rPr lang="en-US" altLang="zh-CN" dirty="0" err="1"/>
              <a:t>dealII</a:t>
            </a:r>
            <a:r>
              <a:rPr lang="en-US" altLang="zh-CN" dirty="0"/>
              <a:t>, </a:t>
            </a:r>
            <a:r>
              <a:rPr lang="en-US" altLang="zh-CN" dirty="0" err="1"/>
              <a:t>xalancbmk</a:t>
            </a:r>
            <a:r>
              <a:rPr lang="en-US" altLang="zh-CN" dirty="0"/>
              <a:t>, </a:t>
            </a:r>
            <a:r>
              <a:rPr lang="en-US" altLang="zh-CN" dirty="0" err="1"/>
              <a:t>gcc</a:t>
            </a:r>
            <a:endParaRPr lang="en-US" altLang="zh-CN" dirty="0"/>
          </a:p>
          <a:p>
            <a:pPr lvl="1"/>
            <a:r>
              <a:rPr lang="en-US" altLang="zh-CN" dirty="0"/>
              <a:t>PIM Workloads (requires CPU &amp; PIM): from PRIM </a:t>
            </a:r>
          </a:p>
          <a:p>
            <a:pPr lvl="2"/>
            <a:r>
              <a:rPr lang="en-US" altLang="zh-CN" dirty="0"/>
              <a:t>BFS, PR, MLP, UNI, TC, SCAN-RSS/SSA, SEL, HST, NW, WFA, RL</a:t>
            </a:r>
          </a:p>
          <a:p>
            <a:r>
              <a:rPr lang="en-US" altLang="zh-CN" dirty="0"/>
              <a:t>Baseline:</a:t>
            </a:r>
          </a:p>
          <a:p>
            <a:pPr lvl="1"/>
            <a:r>
              <a:rPr lang="en-US" altLang="zh-CN" dirty="0"/>
              <a:t>PIM-Ion: PIM System with Memory interleaving switched on</a:t>
            </a:r>
          </a:p>
          <a:p>
            <a:pPr lvl="1"/>
            <a:r>
              <a:rPr lang="en-US" altLang="zh-CN" dirty="0"/>
              <a:t>PIM-</a:t>
            </a:r>
            <a:r>
              <a:rPr lang="en-US" altLang="zh-CN" dirty="0" err="1"/>
              <a:t>Ioff</a:t>
            </a:r>
            <a:r>
              <a:rPr lang="en-US" altLang="zh-CN" dirty="0"/>
              <a:t>: PIM System with Rank &amp; Channel interleaving switched off, (e.g. UPMEM)</a:t>
            </a:r>
          </a:p>
        </p:txBody>
      </p:sp>
      <p:sp>
        <p:nvSpPr>
          <p:cNvPr id="6" name="灯片编号占位符 1">
            <a:extLst>
              <a:ext uri="{FF2B5EF4-FFF2-40B4-BE49-F238E27FC236}">
                <a16:creationId xmlns:a16="http://schemas.microsoft.com/office/drawing/2014/main" id="{EA061C1A-95FD-5D01-84D0-57A6744F85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241927" indent="-241927" algn="l" defTabSz="967710" rtl="0" eaLnBrk="1" latinLnBrk="0" hangingPunct="1">
              <a:lnSpc>
                <a:spcPct val="120000"/>
              </a:lnSpc>
              <a:spcBef>
                <a:spcPts val="1058"/>
              </a:spcBef>
              <a:buFontTx/>
              <a:buBlip>
                <a:blip r:embed="rId3"/>
              </a:buBlip>
              <a:defRPr sz="25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25782" indent="-241927" algn="l" defTabSz="967710" rtl="0" eaLnBrk="1" latinLnBrk="0" hangingPunct="1">
              <a:lnSpc>
                <a:spcPct val="12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209637" indent="-241927" algn="l" defTabSz="967710" rtl="0" eaLnBrk="1" latinLnBrk="0" hangingPunct="1">
              <a:lnSpc>
                <a:spcPct val="12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93492" indent="-241927" algn="l" defTabSz="967710" rtl="0" eaLnBrk="1" latinLnBrk="0" hangingPunct="1">
              <a:lnSpc>
                <a:spcPct val="12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693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177346" indent="-241927" algn="l" defTabSz="967710" rtl="0" eaLnBrk="1" latinLnBrk="0" hangingPunct="1">
              <a:lnSpc>
                <a:spcPct val="12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693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66120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C53781C-E1F6-4315-A39D-61273F2E0596}" type="slidenum">
              <a:rPr lang="zh-CN" altLang="en-US" smtClean="0"/>
              <a:pPr/>
              <a:t>65</a:t>
            </a:fld>
            <a:endParaRPr lang="zh-CN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18998B1-430A-C70A-32DB-561E9A8A7801}"/>
              </a:ext>
            </a:extLst>
          </p:cNvPr>
          <p:cNvSpPr/>
          <p:nvPr/>
        </p:nvSpPr>
        <p:spPr>
          <a:xfrm>
            <a:off x="0" y="-1"/>
            <a:ext cx="12192000" cy="674399"/>
          </a:xfrm>
          <a:prstGeom prst="rect">
            <a:avLst/>
          </a:prstGeom>
          <a:gradFill flip="none" rotWithShape="1">
            <a:gsLst>
              <a:gs pos="0">
                <a:srgbClr val="C8151D"/>
              </a:gs>
              <a:gs pos="50000">
                <a:srgbClr val="C8151D"/>
              </a:gs>
              <a:gs pos="100000">
                <a:srgbClr val="C8151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014712DC-264D-5987-63FE-B0B48F55AB91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8950C99-DE81-80C0-08BB-F09019D95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35" b="95575" l="9565" r="89565">
                        <a14:foregroundMark x1="28696" y1="37168" x2="28696" y2="37168"/>
                        <a14:foregroundMark x1="22609" y1="33628" x2="22609" y2="33628"/>
                        <a14:foregroundMark x1="26957" y1="36283" x2="26957" y2="36283"/>
                        <a14:foregroundMark x1="36522" y1="25664" x2="36522" y2="25664"/>
                        <a14:foregroundMark x1="43478" y1="26549" x2="43478" y2="26549"/>
                        <a14:foregroundMark x1="47826" y1="24779" x2="47826" y2="24779"/>
                        <a14:foregroundMark x1="40870" y1="27434" x2="40870" y2="27434"/>
                        <a14:foregroundMark x1="33043" y1="18584" x2="33043" y2="18584"/>
                        <a14:foregroundMark x1="34783" y1="19469" x2="34783" y2="19469"/>
                        <a14:foregroundMark x1="34783" y1="19469" x2="34783" y2="19469"/>
                        <a14:foregroundMark x1="31304" y1="18584" x2="31304" y2="18584"/>
                        <a14:foregroundMark x1="26957" y1="21239" x2="26957" y2="21239"/>
                        <a14:foregroundMark x1="26957" y1="36283" x2="26957" y2="36283"/>
                        <a14:foregroundMark x1="20000" y1="39823" x2="20000" y2="39823"/>
                        <a14:foregroundMark x1="14783" y1="57522" x2="14783" y2="57522"/>
                        <a14:foregroundMark x1="40000" y1="64602" x2="40000" y2="64602"/>
                        <a14:foregroundMark x1="43478" y1="78761" x2="43478" y2="78761"/>
                        <a14:foregroundMark x1="20000" y1="65487" x2="20000" y2="65487"/>
                        <a14:foregroundMark x1="53043" y1="95575" x2="53043" y2="95575"/>
                        <a14:backgroundMark x1="40870" y1="26549" x2="40870" y2="26549"/>
                        <a14:backgroundMark x1="57391" y1="46903" x2="57391" y2="469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076" y="82852"/>
            <a:ext cx="547692" cy="53816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D3E39E3-CCC5-A28C-588B-6C9BE88D874A}"/>
              </a:ext>
            </a:extLst>
          </p:cNvPr>
          <p:cNvSpPr txBox="1"/>
          <p:nvPr/>
        </p:nvSpPr>
        <p:spPr>
          <a:xfrm>
            <a:off x="3355837" y="150016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535F997-64B5-F264-C928-354C4237F0C5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SPARK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91E3156-4F59-84D8-7DD7-F0E1163B082E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F828062-0CDA-6CC5-F877-6418FBA09025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等腰三角形 13">
            <a:extLst>
              <a:ext uri="{FF2B5EF4-FFF2-40B4-BE49-F238E27FC236}">
                <a16:creationId xmlns:a16="http://schemas.microsoft.com/office/drawing/2014/main" id="{F27253DF-F60F-5A9E-5EA3-1263746E30CC}"/>
              </a:ext>
            </a:extLst>
          </p:cNvPr>
          <p:cNvSpPr/>
          <p:nvPr/>
        </p:nvSpPr>
        <p:spPr>
          <a:xfrm>
            <a:off x="1724831" y="518675"/>
            <a:ext cx="153846" cy="16231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4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797AF0-E2D7-45EA-A9A7-A17451B7CF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CPU</a:t>
            </a:r>
            <a:r>
              <a:rPr lang="zh-CN" altLang="en-US" dirty="0"/>
              <a:t>任务：开启交织，不影响</a:t>
            </a:r>
            <a:r>
              <a:rPr lang="en-US" altLang="zh-CN" dirty="0"/>
              <a:t>CPU</a:t>
            </a:r>
            <a:r>
              <a:rPr lang="zh-CN" altLang="en-US" dirty="0"/>
              <a:t>计算任务的访存</a:t>
            </a:r>
            <a:endParaRPr lang="en-US" altLang="zh-CN" dirty="0"/>
          </a:p>
          <a:p>
            <a:pPr lvl="1"/>
            <a:r>
              <a:rPr lang="zh-CN" altLang="en-US" dirty="0"/>
              <a:t>相比于开交织的</a:t>
            </a:r>
            <a:r>
              <a:rPr lang="en-US" altLang="zh-CN" dirty="0"/>
              <a:t>CPU</a:t>
            </a:r>
            <a:r>
              <a:rPr lang="zh-CN" altLang="en-US" dirty="0"/>
              <a:t>系统，</a:t>
            </a:r>
            <a:r>
              <a:rPr lang="en-US" altLang="zh-CN" dirty="0"/>
              <a:t>PIM</a:t>
            </a:r>
            <a:r>
              <a:rPr lang="zh-CN" altLang="en-US" dirty="0"/>
              <a:t>系统速度损失</a:t>
            </a:r>
            <a:r>
              <a:rPr lang="en-US" altLang="zh-CN" dirty="0"/>
              <a:t>25.8%</a:t>
            </a:r>
            <a:r>
              <a:rPr lang="zh-CN" altLang="en-US" dirty="0"/>
              <a:t>，而</a:t>
            </a:r>
            <a:r>
              <a:rPr lang="en-US" altLang="zh-CN" dirty="0"/>
              <a:t>UM-PIM</a:t>
            </a:r>
            <a:r>
              <a:rPr lang="zh-CN" altLang="en-US" dirty="0"/>
              <a:t>损失小于</a:t>
            </a:r>
            <a:r>
              <a:rPr lang="en-US" altLang="zh-CN" dirty="0"/>
              <a:t>0.1%</a:t>
            </a:r>
            <a:endParaRPr lang="zh-CN" alt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9CFDA3-ED56-4165-AE2C-C8A3ED26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实验结果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DC6F0CA-B222-41DF-90FD-4731DDFCAD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55198" y="3513506"/>
          <a:ext cx="10297819" cy="2806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6682350" imgH="1821172" progId="Visio.Drawing.15">
                  <p:embed/>
                </p:oleObj>
              </mc:Choice>
              <mc:Fallback>
                <p:oleObj name="Visio" r:id="rId2" imgW="6682350" imgH="1821172" progId="Visio.Drawing.15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4DC6F0CA-B222-41DF-90FD-4731DDFCAD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55198" y="3513506"/>
                        <a:ext cx="10297819" cy="28062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B437ECEF-1908-D295-7E22-564C3D419144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20127EC-308D-7840-383F-479B5B6F6B2F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9B68032-A7E1-E993-CFCA-AD73FB6C53E0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53A73B6-5610-3852-6EEC-B96CCACD8EF2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8940B145-B735-CC6C-F229-02FE18951596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29542879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797AF0-E2D7-45EA-A9A7-A17451B7CFF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altLang="zh-CN" dirty="0"/>
              <a:t>PIM+CPU</a:t>
            </a:r>
            <a:r>
              <a:rPr lang="zh-CN" altLang="en-US" dirty="0"/>
              <a:t>任务：</a:t>
            </a:r>
            <a:endParaRPr lang="en-US" altLang="zh-CN" dirty="0"/>
          </a:p>
          <a:p>
            <a:pPr lvl="1"/>
            <a:r>
              <a:rPr lang="zh-CN" altLang="en-US" dirty="0"/>
              <a:t>减少了</a:t>
            </a:r>
            <a:r>
              <a:rPr lang="en-US" altLang="zh-CN" dirty="0"/>
              <a:t>CPU-PIM</a:t>
            </a:r>
            <a:r>
              <a:rPr lang="zh-CN" altLang="en-US" dirty="0"/>
              <a:t>核间的切换代价</a:t>
            </a:r>
            <a:endParaRPr lang="en-US" altLang="zh-CN" dirty="0"/>
          </a:p>
          <a:p>
            <a:pPr lvl="1"/>
            <a:r>
              <a:rPr lang="zh-CN" altLang="en-US" dirty="0"/>
              <a:t>平均</a:t>
            </a:r>
            <a:r>
              <a:rPr lang="en-US" altLang="zh-CN" dirty="0"/>
              <a:t>CPU</a:t>
            </a:r>
            <a:r>
              <a:rPr lang="zh-CN" altLang="en-US" dirty="0"/>
              <a:t>传输</a:t>
            </a:r>
            <a:r>
              <a:rPr lang="en-US" altLang="zh-CN" dirty="0"/>
              <a:t>+</a:t>
            </a:r>
            <a:r>
              <a:rPr lang="zh-CN" altLang="en-US" dirty="0"/>
              <a:t>计算时间减少</a:t>
            </a:r>
            <a:r>
              <a:rPr lang="en-US" altLang="zh-CN" dirty="0"/>
              <a:t>4.93</a:t>
            </a:r>
            <a:r>
              <a:rPr lang="zh-CN" altLang="en-US" dirty="0"/>
              <a:t>，总时间减少</a:t>
            </a:r>
            <a:r>
              <a:rPr lang="en-US" altLang="zh-CN" dirty="0"/>
              <a:t>1.96x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9CFDA3-ED56-4165-AE2C-C8A3ED262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实验结果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32E1885-C144-4725-AD85-424CE28F1F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53610" y="3871127"/>
          <a:ext cx="10110974" cy="26023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5859390" imgH="1508618" progId="Visio.Drawing.15">
                  <p:embed/>
                </p:oleObj>
              </mc:Choice>
              <mc:Fallback>
                <p:oleObj name="Visio" r:id="rId3" imgW="5859390" imgH="1508618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32E1885-C144-4725-AD85-424CE28F1F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53610" y="3871127"/>
                        <a:ext cx="10110974" cy="26023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CC915D71-4509-8DB3-46E8-DF5A08DFFA47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729C06-A370-5CBA-FB1F-FB5E6AD9C87B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340AA13-C0A3-3B21-0F4E-67C8B4E6760E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6421BDE-34B6-8AB7-1F3E-194741A286D5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3626CA94-D80D-3A41-3A27-D0D7E81605C0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</p:spTree>
    <p:extLst>
      <p:ext uri="{BB962C8B-B14F-4D97-AF65-F5344CB8AC3E}">
        <p14:creationId xmlns:p14="http://schemas.microsoft.com/office/powerpoint/2010/main" val="7386784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251C5-925D-4DED-B54C-EDAEA9007BB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379188"/>
            <a:ext cx="11429264" cy="4754706"/>
          </a:xfrm>
        </p:spPr>
        <p:txBody>
          <a:bodyPr/>
          <a:lstStyle/>
          <a:p>
            <a:r>
              <a:rPr lang="zh-CN" altLang="en-US" dirty="0"/>
              <a:t>收益来源：</a:t>
            </a:r>
            <a:r>
              <a:rPr lang="en-US" altLang="zh-CN" dirty="0"/>
              <a:t>UM-PIM</a:t>
            </a:r>
            <a:r>
              <a:rPr lang="zh-CN" altLang="en-US" dirty="0"/>
              <a:t>不需要在隔离的内存空间之间进行数据传输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D655F-F225-40B6-9A45-8C2C7B7C04B4}"/>
              </a:ext>
            </a:extLst>
          </p:cNvPr>
          <p:cNvSpPr txBox="1"/>
          <p:nvPr/>
        </p:nvSpPr>
        <p:spPr>
          <a:xfrm>
            <a:off x="2046000" y="5107444"/>
            <a:ext cx="8910000" cy="1021556"/>
          </a:xfrm>
          <a:prstGeom prst="roundRect">
            <a:avLst/>
          </a:prstGeom>
          <a:noFill/>
          <a:ln w="28575" cap="rnd" cmpd="sng">
            <a:solidFill>
              <a:srgbClr val="C00000">
                <a:alpha val="91000"/>
              </a:srgbClr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对于</a:t>
            </a:r>
            <a:r>
              <a:rPr lang="en-US" altLang="zh-CN" dirty="0"/>
              <a:t>PIM</a:t>
            </a:r>
            <a:r>
              <a:rPr lang="zh-CN" altLang="en-US" dirty="0"/>
              <a:t>单元间数据传输密集的工作负载：</a:t>
            </a:r>
          </a:p>
          <a:p>
            <a:r>
              <a:rPr lang="en-US" altLang="zh-CN" dirty="0"/>
              <a:t>UM-PIM</a:t>
            </a:r>
            <a:r>
              <a:rPr lang="zh-CN" altLang="en-US" dirty="0"/>
              <a:t>仍然可以从使用更多</a:t>
            </a:r>
            <a:r>
              <a:rPr lang="en-US" altLang="zh-CN" dirty="0"/>
              <a:t>PIM</a:t>
            </a:r>
            <a:r>
              <a:rPr lang="zh-CN" altLang="en-US" dirty="0"/>
              <a:t>单元的计算中受益</a:t>
            </a:r>
          </a:p>
          <a:p>
            <a:r>
              <a:rPr lang="zh-CN" altLang="en-US" dirty="0"/>
              <a:t>相反，当使用更多</a:t>
            </a:r>
            <a:r>
              <a:rPr lang="en-US" altLang="zh-CN" dirty="0"/>
              <a:t>PIM</a:t>
            </a:r>
            <a:r>
              <a:rPr lang="zh-CN" altLang="en-US" dirty="0"/>
              <a:t>单元时，当前</a:t>
            </a:r>
            <a:r>
              <a:rPr lang="en-US" altLang="zh-CN" dirty="0"/>
              <a:t>PIM</a:t>
            </a:r>
            <a:r>
              <a:rPr lang="zh-CN" altLang="en-US" dirty="0"/>
              <a:t>系统上的时间会增加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58048F8-A005-420A-ABD9-779488BF15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740984"/>
              </p:ext>
            </p:extLst>
          </p:nvPr>
        </p:nvGraphicFramePr>
        <p:xfrm>
          <a:off x="2694000" y="2118428"/>
          <a:ext cx="7113241" cy="2767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366154" imgH="1699221" progId="Visio.Drawing.15">
                  <p:embed/>
                </p:oleObj>
              </mc:Choice>
              <mc:Fallback>
                <p:oleObj name="Visio" r:id="rId3" imgW="4366154" imgH="1699221" progId="Visio.Drawing.15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58048F8-A005-420A-ABD9-779488BF15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4000" y="2118428"/>
                        <a:ext cx="7113241" cy="27676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2ADC7E-D05D-4CD3-971E-31FE8A3D527E}"/>
              </a:ext>
            </a:extLst>
          </p:cNvPr>
          <p:cNvCxnSpPr/>
          <p:nvPr/>
        </p:nvCxnSpPr>
        <p:spPr>
          <a:xfrm>
            <a:off x="3720000" y="3502276"/>
            <a:ext cx="2530620" cy="6099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1A132E-FFEE-4045-A6E4-5FBFCC9AB4EE}"/>
              </a:ext>
            </a:extLst>
          </p:cNvPr>
          <p:cNvCxnSpPr>
            <a:cxnSpLocks/>
          </p:cNvCxnSpPr>
          <p:nvPr/>
        </p:nvCxnSpPr>
        <p:spPr>
          <a:xfrm>
            <a:off x="3180000" y="2943985"/>
            <a:ext cx="1535310" cy="3369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82BC4E-F5D5-4408-8249-240D83D29FFA}"/>
              </a:ext>
            </a:extLst>
          </p:cNvPr>
          <p:cNvCxnSpPr>
            <a:cxnSpLocks/>
          </p:cNvCxnSpPr>
          <p:nvPr/>
        </p:nvCxnSpPr>
        <p:spPr>
          <a:xfrm flipV="1">
            <a:off x="4715310" y="2941062"/>
            <a:ext cx="1535310" cy="3254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620E7B2-8B13-4E39-8A33-046F8CFEA7B8}"/>
              </a:ext>
            </a:extLst>
          </p:cNvPr>
          <p:cNvCxnSpPr>
            <a:cxnSpLocks/>
          </p:cNvCxnSpPr>
          <p:nvPr/>
        </p:nvCxnSpPr>
        <p:spPr>
          <a:xfrm>
            <a:off x="5070000" y="3837981"/>
            <a:ext cx="648000" cy="95672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112900C-C520-4B95-8B89-490FF273C239}"/>
              </a:ext>
            </a:extLst>
          </p:cNvPr>
          <p:cNvSpPr txBox="1"/>
          <p:nvPr/>
        </p:nvSpPr>
        <p:spPr>
          <a:xfrm>
            <a:off x="5733345" y="4788912"/>
            <a:ext cx="153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UM-PIM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166395-BF86-4040-90A0-19097BFE5096}"/>
              </a:ext>
            </a:extLst>
          </p:cNvPr>
          <p:cNvSpPr txBox="1"/>
          <p:nvPr/>
        </p:nvSpPr>
        <p:spPr>
          <a:xfrm>
            <a:off x="2048220" y="2286313"/>
            <a:ext cx="2481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Current PIM System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2A95253-18B6-49F0-B985-0970DD3ECB41}"/>
              </a:ext>
            </a:extLst>
          </p:cNvPr>
          <p:cNvCxnSpPr>
            <a:cxnSpLocks/>
          </p:cNvCxnSpPr>
          <p:nvPr/>
        </p:nvCxnSpPr>
        <p:spPr>
          <a:xfrm>
            <a:off x="2856000" y="2626737"/>
            <a:ext cx="418790" cy="25022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86CDC6AF-8B1F-0F16-F45B-EFF74E6277EA}"/>
              </a:ext>
            </a:extLst>
          </p:cNvPr>
          <p:cNvSpPr/>
          <p:nvPr/>
        </p:nvSpPr>
        <p:spPr>
          <a:xfrm>
            <a:off x="0" y="-1"/>
            <a:ext cx="12192000" cy="674399"/>
          </a:xfrm>
          <a:prstGeom prst="rect">
            <a:avLst/>
          </a:prstGeom>
          <a:gradFill flip="none" rotWithShape="1">
            <a:gsLst>
              <a:gs pos="0">
                <a:srgbClr val="C8151D"/>
              </a:gs>
              <a:gs pos="50000">
                <a:srgbClr val="C8151D"/>
              </a:gs>
              <a:gs pos="100000">
                <a:srgbClr val="C8151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41555E4-90B0-E504-A055-4F9AEC9DFBF4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1B025D9B-E846-D8CA-F61B-D14D27632B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35" b="95575" l="9565" r="89565">
                        <a14:foregroundMark x1="28696" y1="37168" x2="28696" y2="37168"/>
                        <a14:foregroundMark x1="22609" y1="33628" x2="22609" y2="33628"/>
                        <a14:foregroundMark x1="26957" y1="36283" x2="26957" y2="36283"/>
                        <a14:foregroundMark x1="36522" y1="25664" x2="36522" y2="25664"/>
                        <a14:foregroundMark x1="43478" y1="26549" x2="43478" y2="26549"/>
                        <a14:foregroundMark x1="47826" y1="24779" x2="47826" y2="24779"/>
                        <a14:foregroundMark x1="40870" y1="27434" x2="40870" y2="27434"/>
                        <a14:foregroundMark x1="33043" y1="18584" x2="33043" y2="18584"/>
                        <a14:foregroundMark x1="34783" y1="19469" x2="34783" y2="19469"/>
                        <a14:foregroundMark x1="34783" y1="19469" x2="34783" y2="19469"/>
                        <a14:foregroundMark x1="31304" y1="18584" x2="31304" y2="18584"/>
                        <a14:foregroundMark x1="26957" y1="21239" x2="26957" y2="21239"/>
                        <a14:foregroundMark x1="26957" y1="36283" x2="26957" y2="36283"/>
                        <a14:foregroundMark x1="20000" y1="39823" x2="20000" y2="39823"/>
                        <a14:foregroundMark x1="14783" y1="57522" x2="14783" y2="57522"/>
                        <a14:foregroundMark x1="40000" y1="64602" x2="40000" y2="64602"/>
                        <a14:foregroundMark x1="43478" y1="78761" x2="43478" y2="78761"/>
                        <a14:foregroundMark x1="20000" y1="65487" x2="20000" y2="65487"/>
                        <a14:foregroundMark x1="53043" y1="95575" x2="53043" y2="95575"/>
                        <a14:backgroundMark x1="40870" y1="26549" x2="40870" y2="26549"/>
                        <a14:backgroundMark x1="57391" y1="46903" x2="57391" y2="469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076" y="82852"/>
            <a:ext cx="547692" cy="538166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14E413F2-8487-DC0A-5D6F-A465966F3C32}"/>
              </a:ext>
            </a:extLst>
          </p:cNvPr>
          <p:cNvSpPr txBox="1"/>
          <p:nvPr/>
        </p:nvSpPr>
        <p:spPr>
          <a:xfrm>
            <a:off x="3355837" y="150016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3572E5E2-AF9B-37F4-5749-49BF0ACB576A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2D351B54-E7DE-9AFE-14C9-93E85348A2FB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84AD456-B0B5-87D7-AC05-3B98930620D9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28" name="等腰三角形 13">
            <a:extLst>
              <a:ext uri="{FF2B5EF4-FFF2-40B4-BE49-F238E27FC236}">
                <a16:creationId xmlns:a16="http://schemas.microsoft.com/office/drawing/2014/main" id="{6DBA8456-38A3-ECB7-9964-276BA64D2F8E}"/>
              </a:ext>
            </a:extLst>
          </p:cNvPr>
          <p:cNvSpPr/>
          <p:nvPr/>
        </p:nvSpPr>
        <p:spPr>
          <a:xfrm>
            <a:off x="1724831" y="518675"/>
            <a:ext cx="153846" cy="16231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544100E6-B57F-911A-0EDE-74994EA2E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342" y="803188"/>
            <a:ext cx="11162884" cy="576000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实验结果</a:t>
            </a:r>
            <a:r>
              <a:rPr lang="en-US" altLang="zh-CN" dirty="0"/>
              <a:t>——device</a:t>
            </a:r>
            <a:r>
              <a:rPr lang="zh-CN" altLang="en-US" dirty="0"/>
              <a:t>数量的影响</a:t>
            </a:r>
          </a:p>
        </p:txBody>
      </p:sp>
    </p:spTree>
    <p:extLst>
      <p:ext uri="{BB962C8B-B14F-4D97-AF65-F5344CB8AC3E}">
        <p14:creationId xmlns:p14="http://schemas.microsoft.com/office/powerpoint/2010/main" val="96151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43530-023D-4581-A03A-578FDF35710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368" y="1571038"/>
            <a:ext cx="11429264" cy="4562855"/>
          </a:xfrm>
        </p:spPr>
        <p:txBody>
          <a:bodyPr/>
          <a:lstStyle/>
          <a:p>
            <a:r>
              <a:rPr lang="zh-CN" altLang="en-US" dirty="0"/>
              <a:t>根据卸载开销和计算加速来决定将程序段卸载到</a:t>
            </a:r>
            <a:r>
              <a:rPr lang="en-US" altLang="zh-CN" dirty="0"/>
              <a:t>PIM</a:t>
            </a:r>
            <a:r>
              <a:rPr lang="zh-CN" altLang="en-US" dirty="0"/>
              <a:t>单元。</a:t>
            </a:r>
            <a:r>
              <a:rPr lang="en-US" altLang="zh-CN" dirty="0"/>
              <a:t>UM-PIM</a:t>
            </a:r>
            <a:r>
              <a:rPr lang="zh-CN" altLang="en-US" dirty="0"/>
              <a:t>消除了数据传输，从而减少了卸载开销。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B99D816-EB21-4873-A149-4F879A04C1C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16003" y="2988249"/>
          <a:ext cx="7359993" cy="245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701292" imgH="1569594" progId="Visio.Drawing.15">
                  <p:embed/>
                </p:oleObj>
              </mc:Choice>
              <mc:Fallback>
                <p:oleObj name="Visio" r:id="rId3" imgW="4701292" imgH="1569594" progId="Visio.Drawing.15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B99D816-EB21-4873-A149-4F879A04C1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16003" y="2988249"/>
                        <a:ext cx="7359993" cy="2458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DCE34E4-30DE-4AC6-A9EE-55AC93FFDFDD}"/>
              </a:ext>
            </a:extLst>
          </p:cNvPr>
          <p:cNvSpPr txBox="1"/>
          <p:nvPr/>
        </p:nvSpPr>
        <p:spPr>
          <a:xfrm>
            <a:off x="2046000" y="5591651"/>
            <a:ext cx="9396000" cy="408623"/>
          </a:xfrm>
          <a:prstGeom prst="roundRect">
            <a:avLst/>
          </a:prstGeom>
          <a:noFill/>
          <a:ln w="28575" cap="rnd" cmpd="sng">
            <a:solidFill>
              <a:srgbClr val="C00000">
                <a:alpha val="91000"/>
              </a:srgbClr>
            </a:solidFill>
            <a:round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UM-PIM</a:t>
            </a:r>
            <a:r>
              <a:rPr lang="zh-CN" altLang="en-US" dirty="0"/>
              <a:t>可以将</a:t>
            </a:r>
            <a:r>
              <a:rPr lang="en-US" altLang="zh-CN" dirty="0"/>
              <a:t>8%</a:t>
            </a:r>
            <a:r>
              <a:rPr lang="zh-CN" altLang="en-US" dirty="0"/>
              <a:t>以上的程序段卸载到</a:t>
            </a:r>
            <a:r>
              <a:rPr lang="en-US" altLang="zh-CN" dirty="0"/>
              <a:t>PIM</a:t>
            </a:r>
            <a:r>
              <a:rPr lang="zh-CN" altLang="en-US" dirty="0"/>
              <a:t>单元，从而实现</a:t>
            </a:r>
            <a:r>
              <a:rPr lang="en-US" altLang="zh-CN" dirty="0"/>
              <a:t>1.13</a:t>
            </a:r>
            <a:r>
              <a:rPr lang="zh-CN" altLang="en-US" dirty="0"/>
              <a:t>倍的加速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E3F909D-AF02-E1FD-0745-376284A5CFB0}"/>
              </a:ext>
            </a:extLst>
          </p:cNvPr>
          <p:cNvSpPr/>
          <p:nvPr/>
        </p:nvSpPr>
        <p:spPr>
          <a:xfrm>
            <a:off x="0" y="-1"/>
            <a:ext cx="12192000" cy="674399"/>
          </a:xfrm>
          <a:prstGeom prst="rect">
            <a:avLst/>
          </a:prstGeom>
          <a:gradFill flip="none" rotWithShape="1">
            <a:gsLst>
              <a:gs pos="0">
                <a:srgbClr val="C8151D"/>
              </a:gs>
              <a:gs pos="50000">
                <a:srgbClr val="C8151D"/>
              </a:gs>
              <a:gs pos="100000">
                <a:srgbClr val="C8151D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EBC0AC-2860-4952-3916-21B6F74F18B5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C62B07-BAC7-F8C6-6C24-DA53CF950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35" b="95575" l="9565" r="89565">
                        <a14:foregroundMark x1="28696" y1="37168" x2="28696" y2="37168"/>
                        <a14:foregroundMark x1="22609" y1="33628" x2="22609" y2="33628"/>
                        <a14:foregroundMark x1="26957" y1="36283" x2="26957" y2="36283"/>
                        <a14:foregroundMark x1="36522" y1="25664" x2="36522" y2="25664"/>
                        <a14:foregroundMark x1="43478" y1="26549" x2="43478" y2="26549"/>
                        <a14:foregroundMark x1="47826" y1="24779" x2="47826" y2="24779"/>
                        <a14:foregroundMark x1="40870" y1="27434" x2="40870" y2="27434"/>
                        <a14:foregroundMark x1="33043" y1="18584" x2="33043" y2="18584"/>
                        <a14:foregroundMark x1="34783" y1="19469" x2="34783" y2="19469"/>
                        <a14:foregroundMark x1="34783" y1="19469" x2="34783" y2="19469"/>
                        <a14:foregroundMark x1="31304" y1="18584" x2="31304" y2="18584"/>
                        <a14:foregroundMark x1="26957" y1="21239" x2="26957" y2="21239"/>
                        <a14:foregroundMark x1="26957" y1="36283" x2="26957" y2="36283"/>
                        <a14:foregroundMark x1="20000" y1="39823" x2="20000" y2="39823"/>
                        <a14:foregroundMark x1="14783" y1="57522" x2="14783" y2="57522"/>
                        <a14:foregroundMark x1="40000" y1="64602" x2="40000" y2="64602"/>
                        <a14:foregroundMark x1="43478" y1="78761" x2="43478" y2="78761"/>
                        <a14:foregroundMark x1="20000" y1="65487" x2="20000" y2="65487"/>
                        <a14:foregroundMark x1="53043" y1="95575" x2="53043" y2="95575"/>
                        <a14:backgroundMark x1="40870" y1="26549" x2="40870" y2="26549"/>
                        <a14:backgroundMark x1="57391" y1="46903" x2="57391" y2="4690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076" y="82852"/>
            <a:ext cx="547692" cy="538166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3737451F-B5CA-B9D5-C69C-F0A22C11D15D}"/>
              </a:ext>
            </a:extLst>
          </p:cNvPr>
          <p:cNvSpPr txBox="1"/>
          <p:nvPr/>
        </p:nvSpPr>
        <p:spPr>
          <a:xfrm>
            <a:off x="3355837" y="150016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7663AD-14BD-3206-8A88-2FB0F343F48E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E9167E9-15C5-1C97-3E00-724FE1BFC91F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18FC04B-5604-4580-CAA6-4971EC5CCC39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3" name="等腰三角形 13">
            <a:extLst>
              <a:ext uri="{FF2B5EF4-FFF2-40B4-BE49-F238E27FC236}">
                <a16:creationId xmlns:a16="http://schemas.microsoft.com/office/drawing/2014/main" id="{D0C040E1-BD75-19F8-387A-BE5141DFDC24}"/>
              </a:ext>
            </a:extLst>
          </p:cNvPr>
          <p:cNvSpPr/>
          <p:nvPr/>
        </p:nvSpPr>
        <p:spPr>
          <a:xfrm>
            <a:off x="1724831" y="518675"/>
            <a:ext cx="153846" cy="162315"/>
          </a:xfrm>
          <a:prstGeom prst="triangl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843B3652-F8BA-C2FE-EAF8-978E2EE0E462}"/>
              </a:ext>
            </a:extLst>
          </p:cNvPr>
          <p:cNvSpPr txBox="1">
            <a:spLocks/>
          </p:cNvSpPr>
          <p:nvPr/>
        </p:nvSpPr>
        <p:spPr>
          <a:xfrm>
            <a:off x="412342" y="803188"/>
            <a:ext cx="11162884" cy="576000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l" defTabSz="96771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实验结果</a:t>
            </a:r>
            <a:r>
              <a:rPr lang="en-US" altLang="zh-CN" dirty="0"/>
              <a:t>——</a:t>
            </a:r>
            <a:r>
              <a:rPr lang="zh-CN" altLang="en-US" dirty="0"/>
              <a:t>半交织方案的对比</a:t>
            </a:r>
          </a:p>
        </p:txBody>
      </p:sp>
    </p:spTree>
    <p:extLst>
      <p:ext uri="{BB962C8B-B14F-4D97-AF65-F5344CB8AC3E}">
        <p14:creationId xmlns:p14="http://schemas.microsoft.com/office/powerpoint/2010/main" val="109931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33E703-59E6-429F-8581-6406ACE2CED4}"/>
              </a:ext>
            </a:extLst>
          </p:cNvPr>
          <p:cNvGraphicFramePr>
            <a:graphicFrameLocks noGrp="1" noChangeAspect="1"/>
          </p:cNvGraphicFramePr>
          <p:nvPr>
            <p:ph sz="quarter" idx="10"/>
          </p:nvPr>
        </p:nvGraphicFramePr>
        <p:xfrm>
          <a:off x="2222500" y="1949450"/>
          <a:ext cx="7747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167963" imgH="2186600" progId="Visio.Drawing.15">
                  <p:embed/>
                </p:oleObj>
              </mc:Choice>
              <mc:Fallback>
                <p:oleObj name="Visio" r:id="rId2" imgW="4167963" imgH="2186600" progId="Visio.Drawing.15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5633E703-59E6-429F-8581-6406ACE2C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2500" y="1949450"/>
                        <a:ext cx="7747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0FC1B07-5D06-4541-9223-1F11C918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背景：</a:t>
            </a:r>
            <a:r>
              <a:rPr lang="en-US" altLang="zh-CN" dirty="0"/>
              <a:t>Memory Wall</a:t>
            </a:r>
            <a:endParaRPr lang="zh-CN" altLang="en-US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B90CC387-1F1F-4DCA-89C7-21A630789385}"/>
              </a:ext>
            </a:extLst>
          </p:cNvPr>
          <p:cNvSpPr txBox="1">
            <a:spLocks/>
          </p:cNvSpPr>
          <p:nvPr/>
        </p:nvSpPr>
        <p:spPr>
          <a:xfrm>
            <a:off x="2018027" y="1685678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DRAM</a:t>
            </a:r>
            <a:r>
              <a:rPr lang="zh-CN" altLang="en-US" dirty="0"/>
              <a:t>不同</a:t>
            </a:r>
            <a:r>
              <a:rPr lang="en-US" altLang="zh-CN" dirty="0"/>
              <a:t>rank</a:t>
            </a:r>
            <a:r>
              <a:rPr lang="zh-CN" altLang="en-US" dirty="0"/>
              <a:t>间只能依次访问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F3B0778-C532-3E26-27B7-E5BE26961737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29E36CE-2F61-F5FF-7D43-4BBFEF159AA3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457C864-46DA-5823-0324-6AF7FB02ECF7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817A89A-151E-4A77-A385-19552BE5DAD8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C50BE4E-BB7C-05ED-8171-EE19EFC0C60D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166829627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A40C1B-65DB-457E-AEF5-FCA969DA73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42000" y="1161000"/>
            <a:ext cx="11162884" cy="4921498"/>
          </a:xfrm>
        </p:spPr>
        <p:txBody>
          <a:bodyPr>
            <a:norm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C8151D"/>
                </a:solidFill>
                <a:latin typeface="+mj-lt"/>
                <a:ea typeface="+mj-ea"/>
                <a:cs typeface="+mj-cs"/>
              </a:rPr>
              <a:t>UM-PIM</a:t>
            </a:r>
            <a:r>
              <a:rPr lang="zh-CN" altLang="en-US" sz="3200" b="1" dirty="0">
                <a:solidFill>
                  <a:srgbClr val="C8151D"/>
                </a:solidFill>
                <a:latin typeface="+mj-lt"/>
                <a:ea typeface="+mj-ea"/>
                <a:cs typeface="+mj-cs"/>
              </a:rPr>
              <a:t>的主要优势：</a:t>
            </a:r>
            <a:endParaRPr lang="en-US" altLang="zh-CN" sz="3200" b="1" dirty="0">
              <a:solidFill>
                <a:srgbClr val="C8151D"/>
              </a:solidFill>
              <a:latin typeface="+mj-lt"/>
              <a:ea typeface="+mj-ea"/>
              <a:cs typeface="+mj-cs"/>
            </a:endParaRPr>
          </a:p>
          <a:p>
            <a:pPr marL="0" indent="0">
              <a:spcBef>
                <a:spcPct val="0"/>
              </a:spcBef>
              <a:buNone/>
            </a:pPr>
            <a:endParaRPr lang="zh-CN" altLang="en-US" sz="3200" b="1" dirty="0">
              <a:solidFill>
                <a:srgbClr val="C8151D"/>
              </a:solidFill>
              <a:latin typeface="+mj-lt"/>
              <a:ea typeface="+mj-ea"/>
              <a:cs typeface="+mj-cs"/>
            </a:endParaRPr>
          </a:p>
          <a:p>
            <a:r>
              <a:rPr lang="zh-CN" altLang="en-US" sz="2500" b="1" dirty="0">
                <a:solidFill>
                  <a:schemeClr val="tx1"/>
                </a:solidFill>
              </a:rPr>
              <a:t>统一的共享内存空间</a:t>
            </a:r>
            <a:r>
              <a:rPr lang="zh-CN" altLang="en-US" sz="2500" dirty="0">
                <a:solidFill>
                  <a:schemeClr val="tx1"/>
                </a:solidFill>
              </a:rPr>
              <a:t>：</a:t>
            </a:r>
            <a:r>
              <a:rPr lang="en-US" altLang="zh-CN" sz="2500" dirty="0">
                <a:solidFill>
                  <a:schemeClr val="tx1"/>
                </a:solidFill>
              </a:rPr>
              <a:t>CPU</a:t>
            </a:r>
            <a:r>
              <a:rPr lang="zh-CN" altLang="en-US" sz="2500" dirty="0">
                <a:solidFill>
                  <a:schemeClr val="tx1"/>
                </a:solidFill>
              </a:rPr>
              <a:t>和</a:t>
            </a:r>
            <a:r>
              <a:rPr lang="en-US" altLang="zh-CN" sz="2500" dirty="0">
                <a:solidFill>
                  <a:schemeClr val="tx1"/>
                </a:solidFill>
              </a:rPr>
              <a:t>PIM</a:t>
            </a:r>
            <a:r>
              <a:rPr lang="zh-CN" altLang="en-US" sz="2500" dirty="0">
                <a:solidFill>
                  <a:schemeClr val="tx1"/>
                </a:solidFill>
              </a:rPr>
              <a:t>页面共存于统一的内存空间中，与隔离空间设计相比，消除了数据传输的需求。</a:t>
            </a:r>
            <a:endParaRPr lang="en-US" altLang="zh-CN" sz="2500" dirty="0">
              <a:solidFill>
                <a:schemeClr val="tx1"/>
              </a:solidFill>
            </a:endParaRPr>
          </a:p>
          <a:p>
            <a:endParaRPr lang="zh-CN" altLang="en-US" sz="2500" dirty="0">
              <a:solidFill>
                <a:schemeClr val="tx1"/>
              </a:solidFill>
            </a:endParaRPr>
          </a:p>
          <a:p>
            <a:r>
              <a:rPr lang="zh-CN" altLang="en-US" sz="2500" b="1" dirty="0">
                <a:solidFill>
                  <a:schemeClr val="tx1"/>
                </a:solidFill>
              </a:rPr>
              <a:t>快速透明的数据布局</a:t>
            </a:r>
            <a:r>
              <a:rPr lang="zh-CN" altLang="en-US" sz="2500" dirty="0">
                <a:solidFill>
                  <a:schemeClr val="tx1"/>
                </a:solidFill>
              </a:rPr>
              <a:t>：两种页面的动态地址映射和数据重新布局由</a:t>
            </a:r>
            <a:r>
              <a:rPr lang="en-US" altLang="zh-CN" sz="2500" dirty="0">
                <a:solidFill>
                  <a:schemeClr val="tx1"/>
                </a:solidFill>
              </a:rPr>
              <a:t>DRAM</a:t>
            </a:r>
            <a:r>
              <a:rPr lang="zh-CN" altLang="en-US" sz="2500" dirty="0">
                <a:solidFill>
                  <a:schemeClr val="tx1"/>
                </a:solidFill>
              </a:rPr>
              <a:t>侧硬件模块快速透明地处理。</a:t>
            </a:r>
            <a:endParaRPr lang="en-US" altLang="zh-CN" sz="2500" dirty="0">
              <a:solidFill>
                <a:schemeClr val="tx1"/>
              </a:solidFill>
            </a:endParaRPr>
          </a:p>
          <a:p>
            <a:endParaRPr lang="zh-CN" altLang="en-US" sz="2500" dirty="0">
              <a:solidFill>
                <a:schemeClr val="tx1"/>
              </a:solidFill>
            </a:endParaRPr>
          </a:p>
          <a:p>
            <a:r>
              <a:rPr lang="zh-CN" altLang="en-US" sz="2500" b="1" dirty="0">
                <a:solidFill>
                  <a:schemeClr val="tx1"/>
                </a:solidFill>
              </a:rPr>
              <a:t>与当前</a:t>
            </a:r>
            <a:r>
              <a:rPr lang="en-US" altLang="zh-CN" sz="2500" b="1" dirty="0">
                <a:solidFill>
                  <a:schemeClr val="tx1"/>
                </a:solidFill>
              </a:rPr>
              <a:t>CPU</a:t>
            </a:r>
            <a:r>
              <a:rPr lang="zh-CN" altLang="en-US" sz="2500" b="1" dirty="0">
                <a:solidFill>
                  <a:schemeClr val="tx1"/>
                </a:solidFill>
              </a:rPr>
              <a:t>系统的兼容性</a:t>
            </a:r>
            <a:r>
              <a:rPr lang="zh-CN" altLang="en-US" sz="2500" dirty="0">
                <a:solidFill>
                  <a:schemeClr val="tx1"/>
                </a:solidFill>
              </a:rPr>
              <a:t>：无需修改</a:t>
            </a:r>
            <a:r>
              <a:rPr lang="en-US" altLang="zh-CN" sz="2500" dirty="0">
                <a:solidFill>
                  <a:schemeClr val="tx1"/>
                </a:solidFill>
              </a:rPr>
              <a:t>CPU</a:t>
            </a:r>
            <a:r>
              <a:rPr lang="zh-CN" altLang="en-US" sz="2500" dirty="0">
                <a:solidFill>
                  <a:schemeClr val="tx1"/>
                </a:solidFill>
              </a:rPr>
              <a:t>侧硬件和</a:t>
            </a:r>
            <a:r>
              <a:rPr lang="en-US" altLang="zh-CN" sz="2500" dirty="0">
                <a:solidFill>
                  <a:schemeClr val="tx1"/>
                </a:solidFill>
              </a:rPr>
              <a:t>CPU</a:t>
            </a:r>
            <a:r>
              <a:rPr lang="zh-CN" altLang="en-US" sz="2500" dirty="0">
                <a:solidFill>
                  <a:schemeClr val="tx1"/>
                </a:solidFill>
              </a:rPr>
              <a:t>页面的内存管理。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F7C4DA91-0C5C-DFA7-6D00-0E8F232A08BB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E125EB6-59B6-9639-E02D-358BD2D091B4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B5CC8EAE-106E-9A29-5AB0-81234F959F22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38CA9C2-882F-B6E6-4655-6F4C825C2A6D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DEA5293-566F-AF2C-F977-1B4DBA9E1502}"/>
              </a:ext>
            </a:extLst>
          </p:cNvPr>
          <p:cNvSpPr txBox="1"/>
          <p:nvPr/>
        </p:nvSpPr>
        <p:spPr>
          <a:xfrm>
            <a:off x="10489447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1442B465-5CC6-B333-AC30-9C3AC864F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8041" y="5353528"/>
            <a:ext cx="1056897" cy="10481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4258BEE8-DC25-78C2-8F34-1AA182C71587}"/>
              </a:ext>
            </a:extLst>
          </p:cNvPr>
          <p:cNvSpPr/>
          <p:nvPr/>
        </p:nvSpPr>
        <p:spPr>
          <a:xfrm>
            <a:off x="10703192" y="6382319"/>
            <a:ext cx="1442523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zh-CN" b="1" dirty="0">
                <a:solidFill>
                  <a:srgbClr val="4C576C"/>
                </a:solidFill>
                <a:latin typeface="Candara" panose="020E0502030303020204" pitchFamily="34" charset="0"/>
                <a:cs typeface="Arial" panose="020B0604020202020204" pitchFamily="34" charset="0"/>
              </a:rPr>
              <a:t>Home Page</a:t>
            </a:r>
            <a:endParaRPr lang="zh-CN" altLang="en-US" b="1" dirty="0">
              <a:solidFill>
                <a:srgbClr val="4C576C"/>
              </a:solidFill>
              <a:latin typeface="Candara" panose="020E05020303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9923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2">
            <a:extLst>
              <a:ext uri="{FF2B5EF4-FFF2-40B4-BE49-F238E27FC236}">
                <a16:creationId xmlns:a16="http://schemas.microsoft.com/office/drawing/2014/main" id="{2BFE9070-B7C6-B7B1-A50A-30BBD61D9715}"/>
              </a:ext>
            </a:extLst>
          </p:cNvPr>
          <p:cNvSpPr txBox="1">
            <a:spLocks/>
          </p:cNvSpPr>
          <p:nvPr/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 defTabSz="967710" rtl="0" eaLnBrk="1" latinLnBrk="0" hangingPunct="1">
              <a:lnSpc>
                <a:spcPct val="100000"/>
              </a:lnSpc>
              <a:spcBef>
                <a:spcPts val="1058"/>
              </a:spcBef>
              <a:buFontTx/>
              <a:buNone/>
              <a:defRPr sz="4800" b="1" kern="1200" spc="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2578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540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09637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2117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93492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17734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b="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66120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45056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28911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2765" indent="-241927" algn="l" defTabSz="967710" rtl="0" eaLnBrk="1" latinLnBrk="0" hangingPunct="1">
              <a:lnSpc>
                <a:spcPct val="90000"/>
              </a:lnSpc>
              <a:spcBef>
                <a:spcPts val="529"/>
              </a:spcBef>
              <a:buFont typeface="Arial" panose="020B0604020202020204" pitchFamily="34" charset="0"/>
              <a:buChar char="•"/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/>
              <a:t>感谢聆听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828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33E703-59E6-429F-8581-6406ACE2CED4}"/>
              </a:ext>
            </a:extLst>
          </p:cNvPr>
          <p:cNvGraphicFramePr>
            <a:graphicFrameLocks noGrp="1" noChangeAspect="1"/>
          </p:cNvGraphicFramePr>
          <p:nvPr>
            <p:ph sz="quarter" idx="10"/>
          </p:nvPr>
        </p:nvGraphicFramePr>
        <p:xfrm>
          <a:off x="2222500" y="1949450"/>
          <a:ext cx="7747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167963" imgH="2186600" progId="Visio.Drawing.15">
                  <p:embed/>
                </p:oleObj>
              </mc:Choice>
              <mc:Fallback>
                <p:oleObj name="Visio" r:id="rId2" imgW="4167963" imgH="2186600" progId="Visio.Drawing.15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5633E703-59E6-429F-8581-6406ACE2C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2500" y="1949450"/>
                        <a:ext cx="7747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0FC1B07-5D06-4541-9223-1F11C918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背景：</a:t>
            </a:r>
            <a:r>
              <a:rPr lang="en-US" altLang="zh-CN" dirty="0"/>
              <a:t>Memory Wall</a:t>
            </a:r>
            <a:endParaRPr lang="zh-CN" alt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B3B2DF1-D7F3-41CC-9FB6-A45DC1974712}"/>
              </a:ext>
            </a:extLst>
          </p:cNvPr>
          <p:cNvSpPr txBox="1">
            <a:spLocks/>
          </p:cNvSpPr>
          <p:nvPr/>
        </p:nvSpPr>
        <p:spPr>
          <a:xfrm>
            <a:off x="2018027" y="1685678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DRAM</a:t>
            </a:r>
            <a:r>
              <a:rPr lang="zh-CN" altLang="en-US" dirty="0"/>
              <a:t>不同</a:t>
            </a:r>
            <a:r>
              <a:rPr lang="en-US" altLang="zh-CN" dirty="0"/>
              <a:t>rank</a:t>
            </a:r>
            <a:r>
              <a:rPr lang="zh-CN" altLang="en-US" dirty="0"/>
              <a:t>间只能依次访问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A092EC3-CB29-846C-CDB0-25E5F512294F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6C98B20-62A9-048A-F581-67C272C9B34F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ACE3B89-10FB-CF22-2238-856AA10099A3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1735110-0227-3770-CFF9-290E89E268BC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ADDA781-AFAF-2F22-EEFF-D75F620647D3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4241866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633E703-59E6-429F-8581-6406ACE2CED4}"/>
              </a:ext>
            </a:extLst>
          </p:cNvPr>
          <p:cNvGraphicFramePr>
            <a:graphicFrameLocks noGrp="1" noChangeAspect="1"/>
          </p:cNvGraphicFramePr>
          <p:nvPr>
            <p:ph sz="quarter" idx="10"/>
          </p:nvPr>
        </p:nvGraphicFramePr>
        <p:xfrm>
          <a:off x="2222500" y="1949450"/>
          <a:ext cx="7747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4167963" imgH="2186600" progId="Visio.Drawing.15">
                  <p:embed/>
                </p:oleObj>
              </mc:Choice>
              <mc:Fallback>
                <p:oleObj name="Visio" r:id="rId3" imgW="4167963" imgH="2186600" progId="Visio.Drawing.15">
                  <p:embed/>
                  <p:pic>
                    <p:nvPicPr>
                      <p:cNvPr id="4" name="Content Placeholder 3">
                        <a:extLst>
                          <a:ext uri="{FF2B5EF4-FFF2-40B4-BE49-F238E27FC236}">
                            <a16:creationId xmlns:a16="http://schemas.microsoft.com/office/drawing/2014/main" id="{5633E703-59E6-429F-8581-6406ACE2CE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2500" y="1949450"/>
                        <a:ext cx="7747000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10FC1B07-5D06-4541-9223-1F11C9185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背景：</a:t>
            </a:r>
            <a:r>
              <a:rPr lang="en-US" altLang="zh-CN" dirty="0"/>
              <a:t>Memory Wall</a:t>
            </a:r>
            <a:endParaRPr lang="zh-CN" alt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C2DF8D6-1D3D-4CFD-8010-48A2A9E41D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716328" y="1564128"/>
          <a:ext cx="1791652" cy="1475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5" imgW="1340978" imgH="1104813" progId="Visio.Drawing.15">
                  <p:embed/>
                </p:oleObj>
              </mc:Choice>
              <mc:Fallback>
                <p:oleObj name="Visio" r:id="rId5" imgW="1340978" imgH="1104813" progId="Visio.Drawing.15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C2DF8D6-1D3D-4CFD-8010-48A2A9E41D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16328" y="1564128"/>
                        <a:ext cx="1791652" cy="14757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7B01C2-6B09-4438-B84B-C7107C92EE35}"/>
              </a:ext>
            </a:extLst>
          </p:cNvPr>
          <p:cNvSpPr txBox="1"/>
          <p:nvPr/>
        </p:nvSpPr>
        <p:spPr>
          <a:xfrm>
            <a:off x="7135407" y="1564128"/>
            <a:ext cx="17916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rgbClr val="FF0000"/>
                </a:solidFill>
              </a:rPr>
              <a:t>同样的情况对于其他除</a:t>
            </a:r>
            <a:r>
              <a:rPr lang="en-US" altLang="zh-CN" dirty="0">
                <a:solidFill>
                  <a:srgbClr val="FF0000"/>
                </a:solidFill>
              </a:rPr>
              <a:t>device</a:t>
            </a:r>
            <a:r>
              <a:rPr lang="zh-CN" altLang="en-US" dirty="0">
                <a:solidFill>
                  <a:srgbClr val="FF0000"/>
                </a:solidFill>
              </a:rPr>
              <a:t>以外的层级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9E735129-1D52-4D26-81B3-33B51D4781FB}"/>
              </a:ext>
            </a:extLst>
          </p:cNvPr>
          <p:cNvSpPr txBox="1">
            <a:spLocks/>
          </p:cNvSpPr>
          <p:nvPr/>
        </p:nvSpPr>
        <p:spPr>
          <a:xfrm>
            <a:off x="2018027" y="1685678"/>
            <a:ext cx="8372163" cy="4921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Calibri" panose="020F0502020204030204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DRAM</a:t>
            </a:r>
            <a:r>
              <a:rPr lang="zh-CN" altLang="en-US" dirty="0"/>
              <a:t>不同</a:t>
            </a:r>
            <a:r>
              <a:rPr lang="en-US" altLang="zh-CN" dirty="0"/>
              <a:t>rank</a:t>
            </a:r>
            <a:r>
              <a:rPr lang="zh-CN" altLang="en-US" dirty="0"/>
              <a:t>间只能依次访问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E30029E-5C0E-C431-99C6-423119D6418C}"/>
              </a:ext>
            </a:extLst>
          </p:cNvPr>
          <p:cNvSpPr txBox="1"/>
          <p:nvPr/>
        </p:nvSpPr>
        <p:spPr>
          <a:xfrm>
            <a:off x="5796789" y="13166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chemeClr val="bg1">
                    <a:alpha val="70000"/>
                  </a:schemeClr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UM-PIM</a:t>
            </a:r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设计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C6B8A27-91B4-E96F-2275-0ED2BB9FFB97}"/>
              </a:ext>
            </a:extLst>
          </p:cNvPr>
          <p:cNvSpPr txBox="1"/>
          <p:nvPr/>
        </p:nvSpPr>
        <p:spPr>
          <a:xfrm>
            <a:off x="8315040" y="134779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评估分析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04F6715-1779-DE6F-E271-56E47D95E447}"/>
              </a:ext>
            </a:extLst>
          </p:cNvPr>
          <p:cNvSpPr txBox="1"/>
          <p:nvPr/>
        </p:nvSpPr>
        <p:spPr>
          <a:xfrm>
            <a:off x="10489447" y="131669"/>
            <a:ext cx="14925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总结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50AF03C-E975-4926-BFDD-208CC61BF7ED}"/>
              </a:ext>
            </a:extLst>
          </p:cNvPr>
          <p:cNvSpPr txBox="1"/>
          <p:nvPr/>
        </p:nvSpPr>
        <p:spPr>
          <a:xfrm>
            <a:off x="1206853" y="12402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>
                    <a:alpha val="70000"/>
                  </a:schemeClr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科研方向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16533344-D4ED-FBF0-4974-5D1E56C41CCF}"/>
              </a:ext>
            </a:extLst>
          </p:cNvPr>
          <p:cNvSpPr txBox="1"/>
          <p:nvPr/>
        </p:nvSpPr>
        <p:spPr>
          <a:xfrm>
            <a:off x="3355837" y="121754"/>
            <a:ext cx="2453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dirty="0">
                <a:solidFill>
                  <a:schemeClr val="bg1"/>
                </a:solidFill>
                <a:latin typeface="方正粗黑宋简体" panose="02000000000000000000" pitchFamily="2" charset="-122"/>
                <a:ea typeface="方正粗黑宋简体" panose="02000000000000000000" pitchFamily="2" charset="-122"/>
              </a:rPr>
              <a:t>背景与动机</a:t>
            </a:r>
          </a:p>
        </p:txBody>
      </p:sp>
    </p:spTree>
    <p:extLst>
      <p:ext uri="{BB962C8B-B14F-4D97-AF65-F5344CB8AC3E}">
        <p14:creationId xmlns:p14="http://schemas.microsoft.com/office/powerpoint/2010/main" val="1530913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自定义设计方案">
  <a:themeElements>
    <a:clrScheme name="SJTU-2021">
      <a:dk1>
        <a:srgbClr val="000000"/>
      </a:dk1>
      <a:lt1>
        <a:srgbClr val="FFFFFF"/>
      </a:lt1>
      <a:dk2>
        <a:srgbClr val="C8161E"/>
      </a:dk2>
      <a:lt2>
        <a:srgbClr val="DBDBDB"/>
      </a:lt2>
      <a:accent1>
        <a:srgbClr val="0051EB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鸿蒙">
      <a:majorFont>
        <a:latin typeface="Segoe UI"/>
        <a:ea typeface="HarmonyOS Sans SC Black"/>
        <a:cs typeface=""/>
      </a:majorFont>
      <a:minorFont>
        <a:latin typeface="Segoe UI"/>
        <a:ea typeface="HarmonyOS Sans SC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ysClr val="window" lastClr="FFFFFF"/>
        </a:solidFill>
        <a:ln w="12700" cap="flat" cmpd="sng" algn="ctr">
          <a:noFill/>
          <a:prstDash val="solid"/>
          <a:miter lim="800000"/>
        </a:ln>
        <a:effectLst/>
      </a:spPr>
      <a:bodyPr rtlCol="0" anchor="ctr"/>
      <a:lstStyle>
        <a:defPPr algn="just">
          <a:defRPr dirty="0"/>
        </a:defPPr>
      </a:lstStyle>
    </a:spDef>
  </a:objectDefaults>
  <a:extraClrSchemeLst/>
  <a:extLst>
    <a:ext uri="{05A4C25C-085E-4340-85A3-A5531E510DB2}">
      <thm15:themeFamily xmlns:thm15="http://schemas.microsoft.com/office/thememl/2012/main" name="演示文稿1" id="{58207EA5-DF65-41EA-AC31-C4A3CCF3DB63}" vid="{ECDA9F49-FF6D-42F4-A480-1F82BD0E4C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3.天空之境-潘冬远、张娉</Template>
  <TotalTime>2497</TotalTime>
  <Words>4056</Words>
  <Application>Microsoft Macintosh PowerPoint</Application>
  <PresentationFormat>宽屏</PresentationFormat>
  <Paragraphs>902</Paragraphs>
  <Slides>71</Slides>
  <Notes>45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71</vt:i4>
      </vt:variant>
    </vt:vector>
  </HeadingPairs>
  <TitlesOfParts>
    <vt:vector size="88" baseType="lpstr">
      <vt:lpstr>等线</vt:lpstr>
      <vt:lpstr>等线 Light</vt:lpstr>
      <vt:lpstr>方正粗黑宋简体</vt:lpstr>
      <vt:lpstr>黑体</vt:lpstr>
      <vt:lpstr>华文中宋</vt:lpstr>
      <vt:lpstr>微软雅黑</vt:lpstr>
      <vt:lpstr>微软雅黑</vt:lpstr>
      <vt:lpstr>Alibaba PuHuiTi 2 45 Light</vt:lpstr>
      <vt:lpstr>PingFang SC</vt:lpstr>
      <vt:lpstr>Yu Gothic UI Semibold</vt:lpstr>
      <vt:lpstr>Arial</vt:lpstr>
      <vt:lpstr>Cambria Math</vt:lpstr>
      <vt:lpstr>Candara</vt:lpstr>
      <vt:lpstr>Times New Roman</vt:lpstr>
      <vt:lpstr>Wingdings</vt:lpstr>
      <vt:lpstr>自定义设计方案</vt:lpstr>
      <vt:lpstr>Visio</vt:lpstr>
      <vt:lpstr>UM-PIM: DRAM-based PIM with Uniform &amp; Shared Memory Space</vt:lpstr>
      <vt:lpstr>PowerPoint 演示文稿</vt:lpstr>
      <vt:lpstr>PowerPoint 演示文稿</vt:lpstr>
      <vt:lpstr>背景：Memory Wall</vt:lpstr>
      <vt:lpstr>背景：Memory Wall</vt:lpstr>
      <vt:lpstr>背景：Memory Wall</vt:lpstr>
      <vt:lpstr>背景：Memory Wall</vt:lpstr>
      <vt:lpstr>背景：Memory Wall</vt:lpstr>
      <vt:lpstr>背景：Memory Wall</vt:lpstr>
      <vt:lpstr>背景：Memory Wall</vt:lpstr>
      <vt:lpstr>背景：Memory Wall</vt:lpstr>
      <vt:lpstr>PowerPoint 演示文稿</vt:lpstr>
      <vt:lpstr>背景：内存交织</vt:lpstr>
      <vt:lpstr>背景：内存交织</vt:lpstr>
      <vt:lpstr>背景：内存交织</vt:lpstr>
      <vt:lpstr>背景：内存交织</vt:lpstr>
      <vt:lpstr>背景：用地址映射实现交织</vt:lpstr>
      <vt:lpstr>现有系统与通用PIM的不兼容</vt:lpstr>
      <vt:lpstr>现有系统与通用PIM的不兼容</vt:lpstr>
      <vt:lpstr>现有系统与通用PIM的不兼容</vt:lpstr>
      <vt:lpstr>现有系统与通用PIM的不兼容</vt:lpstr>
      <vt:lpstr>现有系统与通用PIM的不兼容</vt:lpstr>
      <vt:lpstr>现有系统与通用PIM的不兼容</vt:lpstr>
      <vt:lpstr>现有系统与通用PIM的不兼容</vt:lpstr>
      <vt:lpstr>现有系统与通用PIM的不兼容</vt:lpstr>
      <vt:lpstr>PIM的理想地址映射</vt:lpstr>
      <vt:lpstr>现有系统采取的措施（一）</vt:lpstr>
      <vt:lpstr>现有系统采取的措施（一）</vt:lpstr>
      <vt:lpstr>现有系统采取的措施（一）</vt:lpstr>
      <vt:lpstr>现有系统采取的措施（一）</vt:lpstr>
      <vt:lpstr>现有系统采取的措施（一）</vt:lpstr>
      <vt:lpstr>现有系统采取的措施（一）</vt:lpstr>
      <vt:lpstr>现有系统采取的措施（一）</vt:lpstr>
      <vt:lpstr>现有系统采取的措施（一）</vt:lpstr>
      <vt:lpstr>现有系统采取的措施（一）</vt:lpstr>
      <vt:lpstr>现有系统采取的措施（一）</vt:lpstr>
      <vt:lpstr>现有系统采取的措施（二、三）</vt:lpstr>
      <vt:lpstr>总结现有PIM系统</vt:lpstr>
      <vt:lpstr>PowerPoint 演示文稿</vt:lpstr>
      <vt:lpstr>UM-PIM</vt:lpstr>
      <vt:lpstr>UM-PIM</vt:lpstr>
      <vt:lpstr>PowerPoint 演示文稿</vt:lpstr>
      <vt:lpstr>UM-PIM中的内存页面分配</vt:lpstr>
      <vt:lpstr>UM-PIM中的内存页面分配</vt:lpstr>
      <vt:lpstr>UM-PIM中的内存页面分配</vt:lpstr>
      <vt:lpstr>PowerPoint 演示文稿</vt:lpstr>
      <vt:lpstr>地址映射④ 、数据重排⑤的硬件支持</vt:lpstr>
      <vt:lpstr>地址映射④——CPU侧，bank以上层级</vt:lpstr>
      <vt:lpstr>地址映射④——CPU侧，bank以上层级</vt:lpstr>
      <vt:lpstr>地址映射④——CPU侧，bank以上层级</vt:lpstr>
      <vt:lpstr>地址映射④——DRAM侧，bank以下层级</vt:lpstr>
      <vt:lpstr>硬件加速数据重排 RC（re-layout cache） ⑤</vt:lpstr>
      <vt:lpstr>硬件加速数据重排 RC（re-layout cache） ⑤</vt:lpstr>
      <vt:lpstr>硬件加速数据重排 RC（re-layout cache） ⑤</vt:lpstr>
      <vt:lpstr>RC（re-layout cache） ⑤</vt:lpstr>
      <vt:lpstr>RC（re-layout cache） ⑤</vt:lpstr>
      <vt:lpstr>RC（re-layout cache） ⑤</vt:lpstr>
      <vt:lpstr>PowerPoint 演示文稿</vt:lpstr>
      <vt:lpstr>CPU对PIM page的访问</vt:lpstr>
      <vt:lpstr>通过遍历顺序的优化提高RC利用率</vt:lpstr>
      <vt:lpstr>遍历顺序的优化</vt:lpstr>
      <vt:lpstr>遍历顺序的优化</vt:lpstr>
      <vt:lpstr>遍历顺序的优化</vt:lpstr>
      <vt:lpstr>PowerPoint 演示文稿</vt:lpstr>
      <vt:lpstr>PowerPoint 演示文稿</vt:lpstr>
      <vt:lpstr>实验结果</vt:lpstr>
      <vt:lpstr>实验结果</vt:lpstr>
      <vt:lpstr>实验结果——device数量的影响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YILONG ZHAO</dc:creator>
  <cp:lastModifiedBy>刘方鑫</cp:lastModifiedBy>
  <cp:revision>454</cp:revision>
  <dcterms:created xsi:type="dcterms:W3CDTF">2024-04-26T01:49:36Z</dcterms:created>
  <dcterms:modified xsi:type="dcterms:W3CDTF">2024-06-18T13:40:05Z</dcterms:modified>
</cp:coreProperties>
</file>